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6" r:id="rId10"/>
    <p:sldId id="269" r:id="rId11"/>
    <p:sldId id="264" r:id="rId12"/>
    <p:sldId id="267" r:id="rId13"/>
    <p:sldId id="270" r:id="rId14"/>
    <p:sldId id="274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DF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9A425-E64C-46E7-A506-1A6CABCF309B}" type="datetimeFigureOut">
              <a:rPr lang="pl-PL" smtClean="0"/>
              <a:pPr/>
              <a:t>2013-10-01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8925-05A7-43A5-B00A-A6ED3253290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872-C217-417C-AB31-D001393D65ED}" type="datetimeFigureOut">
              <a:rPr lang="pl-PL" smtClean="0"/>
              <a:pPr/>
              <a:t>2013-10-01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EBCC-229F-4929-8FE6-16868E2FE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872-C217-417C-AB31-D001393D65ED}" type="datetimeFigureOut">
              <a:rPr lang="pl-PL" smtClean="0"/>
              <a:pPr/>
              <a:t>2013-10-01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EBCC-229F-4929-8FE6-16868E2FE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872-C217-417C-AB31-D001393D65ED}" type="datetimeFigureOut">
              <a:rPr lang="pl-PL" smtClean="0"/>
              <a:pPr/>
              <a:t>2013-10-01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EBCC-229F-4929-8FE6-16868E2FE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872-C217-417C-AB31-D001393D65ED}" type="datetimeFigureOut">
              <a:rPr lang="pl-PL" smtClean="0"/>
              <a:pPr/>
              <a:t>2013-10-01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EBCC-229F-4929-8FE6-16868E2FE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872-C217-417C-AB31-D001393D65ED}" type="datetimeFigureOut">
              <a:rPr lang="pl-PL" smtClean="0"/>
              <a:pPr/>
              <a:t>2013-10-01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EBCC-229F-4929-8FE6-16868E2FE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872-C217-417C-AB31-D001393D65ED}" type="datetimeFigureOut">
              <a:rPr lang="pl-PL" smtClean="0"/>
              <a:pPr/>
              <a:t>2013-10-01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EBCC-229F-4929-8FE6-16868E2FE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872-C217-417C-AB31-D001393D65ED}" type="datetimeFigureOut">
              <a:rPr lang="pl-PL" smtClean="0"/>
              <a:pPr/>
              <a:t>2013-10-01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EBCC-229F-4929-8FE6-16868E2FE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872-C217-417C-AB31-D001393D65ED}" type="datetimeFigureOut">
              <a:rPr lang="pl-PL" smtClean="0"/>
              <a:pPr/>
              <a:t>2013-10-01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EBCC-229F-4929-8FE6-16868E2FE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872-C217-417C-AB31-D001393D65ED}" type="datetimeFigureOut">
              <a:rPr lang="pl-PL" smtClean="0"/>
              <a:pPr/>
              <a:t>2013-10-01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EBCC-229F-4929-8FE6-16868E2FE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872-C217-417C-AB31-D001393D65ED}" type="datetimeFigureOut">
              <a:rPr lang="pl-PL" smtClean="0"/>
              <a:pPr/>
              <a:t>2013-10-01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EBCC-229F-4929-8FE6-16868E2FE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872-C217-417C-AB31-D001393D65ED}" type="datetimeFigureOut">
              <a:rPr lang="pl-PL" smtClean="0"/>
              <a:pPr/>
              <a:t>2013-10-01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EBCC-229F-4929-8FE6-16868E2FE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E7DFBB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58872-C217-417C-AB31-D001393D65ED}" type="datetimeFigureOut">
              <a:rPr lang="pl-PL" smtClean="0"/>
              <a:pPr/>
              <a:t>2013-10-01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EEBCC-229F-4929-8FE6-16868E2FE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14348" y="2214554"/>
            <a:ext cx="814319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MODERNISTYCZNI </a:t>
            </a:r>
          </a:p>
          <a:p>
            <a:pPr algn="ctr"/>
            <a:r>
              <a:rPr lang="pl-PL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CYGANIE</a:t>
            </a:r>
            <a:endParaRPr lang="pl-PL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928670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Po zakończeniu pierwszej wojny światowej Michalik przekazał kawiarnię kelnerom, a sam wyjechał do Poznania, gdzie wkrótce zmarł. Od tego czasu Jama przechodziła z rąk do rąk, zmieniała zarówno właścicieli, jak i swoją funkcję. W latach 50. upaństwowiono zabytkowy obiekt i przekazano w dzierżawę Społem, po czym, z powodu remontu, zamknięto go na kilka lat. Gdy ponownie otwarto lokal, zorganizowano w nim barek z alkoholem. Na początku lat 90. długoletni właściciel kamienicy przejął prowadzenie Jamy Michalika na prośbę władz Krakowa.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Obecnie regularnie występują tu </a:t>
            </a:r>
            <a:r>
              <a:rPr lang="pl-PL" sz="2000" b="1" dirty="0" smtClean="0"/>
              <a:t>trzy kabarety</a:t>
            </a:r>
            <a:r>
              <a:rPr lang="pl-PL" sz="2000" dirty="0" smtClean="0"/>
              <a:t>, podtrzymujące tradycje Zielonego Balonika. Kawiarnia jest nadal miejscem spotkań słynnych artystów i występów satyryków. Swój artystyczny program prezentowali tu między innymi: Hanka Bielicka, Jan Pietrzak, Marian Opania, Tadeusz Drozda, Stanisław Tym, Anna Dymna.</a:t>
            </a:r>
            <a:endParaRPr lang="pl-PL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Zielony Balonik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To pierwszy polski kabaret literacki, założony przez krakowskich poetów, </a:t>
            </a:r>
          </a:p>
          <a:p>
            <a:pPr>
              <a:buNone/>
            </a:pPr>
            <a:r>
              <a:rPr lang="pl-PL" sz="2000" dirty="0" smtClean="0"/>
              <a:t>pisarzy i plastyków w Jamie Michalikowej w październiku</a:t>
            </a:r>
            <a:r>
              <a:rPr lang="pl-PL" sz="2000" b="1" dirty="0" smtClean="0"/>
              <a:t> 1905 </a:t>
            </a:r>
            <a:r>
              <a:rPr lang="pl-PL" sz="2000" dirty="0" smtClean="0"/>
              <a:t>roku, </a:t>
            </a:r>
          </a:p>
          <a:p>
            <a:pPr>
              <a:buNone/>
            </a:pPr>
            <a:r>
              <a:rPr lang="pl-PL" sz="2000" dirty="0" smtClean="0"/>
              <a:t>działający do </a:t>
            </a:r>
            <a:r>
              <a:rPr lang="pl-PL" sz="2000" b="1" dirty="0" smtClean="0"/>
              <a:t>1912</a:t>
            </a:r>
            <a:r>
              <a:rPr lang="pl-PL" sz="2000" dirty="0" smtClean="0"/>
              <a:t> roku.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1900" dirty="0" smtClean="0"/>
              <a:t>Otwarcie </a:t>
            </a:r>
            <a:r>
              <a:rPr lang="pl-PL" sz="1900" i="1" dirty="0" smtClean="0"/>
              <a:t>Zielonego Balonika</a:t>
            </a:r>
            <a:r>
              <a:rPr lang="pl-PL" sz="1900" dirty="0" smtClean="0"/>
              <a:t> nastąpiło w dniu </a:t>
            </a:r>
            <a:r>
              <a:rPr lang="pl-PL" sz="1900" b="1" dirty="0" smtClean="0"/>
              <a:t>7 października 1905 </a:t>
            </a:r>
            <a:r>
              <a:rPr lang="pl-PL" sz="1900" dirty="0" smtClean="0"/>
              <a:t>roku. Jako </a:t>
            </a:r>
          </a:p>
          <a:p>
            <a:pPr>
              <a:buNone/>
            </a:pPr>
            <a:r>
              <a:rPr lang="pl-PL" sz="1900" dirty="0" smtClean="0"/>
              <a:t>kabaret artystów był on instytucją o charakterze elitarnym. Elitarność zapewniały </a:t>
            </a:r>
          </a:p>
          <a:p>
            <a:pPr>
              <a:buNone/>
            </a:pPr>
            <a:r>
              <a:rPr lang="pl-PL" sz="1900" dirty="0" smtClean="0"/>
              <a:t>zaproszenia. Jeśli gość nie wykazywał zachwytu w trakcie kabaretowego spotkania </a:t>
            </a:r>
          </a:p>
          <a:p>
            <a:pPr>
              <a:buNone/>
            </a:pPr>
            <a:r>
              <a:rPr lang="pl-PL" sz="1900" dirty="0" smtClean="0"/>
              <a:t>– nie zapraszano go już więcej. 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00034" y="4714884"/>
            <a:ext cx="771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S</a:t>
            </a:r>
            <a:r>
              <a:rPr lang="pl-PL" sz="2000" dirty="0" smtClean="0"/>
              <a:t>pecyfiką spotkań kabaretowych było połączenie słowa i rysunku. W satyrycznym tonie wyśmiewano nie tylko konserwatywny establishment Krakowa, lecz także patetyczność literatury młodopolskiej, zwłaszcza neoromantyczną rolę artysty jako kapłana sztuki. Przeciwstawiano mu model twórcy prześmiewcy, ironicznego wesołka. </a:t>
            </a:r>
            <a:endParaRPr lang="pl-PL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85728"/>
            <a:ext cx="80010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 </a:t>
            </a: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Zielonym Baloniku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wystawiono także pięć noworocznych szopek satyrycznych  pod nazwą 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Szopka krakowska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Z trzech pierwszych zachowały się tylko fragmenty, teksty szopek z lat 1911 i 1912 zostały w całości opublikowane drukiem.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Mimo ataków krytyki na łamach prasy popularność </a:t>
            </a: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Zielonego Balonika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była ogromna – odczuwano bowiem wielką potrzebę tego typu rozrywki.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4986310" cy="349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2571736" y="6429396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Kabaret Zielonego Balonika</a:t>
            </a:r>
            <a:r>
              <a:rPr lang="pl-PL" sz="1200" dirty="0" smtClean="0"/>
              <a:t> Kazimierz Sichulski (1908)</a:t>
            </a:r>
            <a:endParaRPr lang="pl-PL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Tadeusz Boy-Żeleński</a:t>
            </a:r>
            <a:b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(1874-1941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000" dirty="0" smtClean="0"/>
              <a:t>Krytyk literacki i teatralny, publicysta,</a:t>
            </a:r>
          </a:p>
          <a:p>
            <a:pPr>
              <a:buNone/>
            </a:pPr>
            <a:r>
              <a:rPr lang="pl-PL" sz="2000" dirty="0" smtClean="0"/>
              <a:t>t</a:t>
            </a:r>
            <a:r>
              <a:rPr lang="pl-PL" sz="2000" dirty="0" smtClean="0"/>
              <a:t>łumacz, satyryk; z wykształcenia lekarz;</a:t>
            </a:r>
          </a:p>
          <a:p>
            <a:pPr>
              <a:buNone/>
            </a:pPr>
            <a:r>
              <a:rPr lang="pl-PL" sz="2000" dirty="0" smtClean="0"/>
              <a:t>p</a:t>
            </a:r>
            <a:r>
              <a:rPr lang="pl-PL" sz="2000" dirty="0" smtClean="0"/>
              <a:t>o 1939 profesor Uniwersytetu Lwowskiego.</a:t>
            </a:r>
          </a:p>
          <a:p>
            <a:pPr>
              <a:buNone/>
            </a:pPr>
            <a:r>
              <a:rPr lang="pl-PL" sz="2000" dirty="0" smtClean="0"/>
              <a:t>Zasłużony tłumacz klasyki francuskiej.</a:t>
            </a:r>
          </a:p>
          <a:p>
            <a:pPr>
              <a:buNone/>
            </a:pPr>
            <a:r>
              <a:rPr lang="pl-PL" sz="2000" dirty="0" smtClean="0"/>
              <a:t>Autor tekstów kabaretowych dla Zielonego</a:t>
            </a:r>
          </a:p>
          <a:p>
            <a:pPr>
              <a:buNone/>
            </a:pPr>
            <a:r>
              <a:rPr lang="pl-PL" sz="2000" dirty="0" smtClean="0"/>
              <a:t>Balonika. 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u="sng" dirty="0" smtClean="0"/>
              <a:t>Niektóre dzieła:</a:t>
            </a:r>
          </a:p>
          <a:p>
            <a:r>
              <a:rPr lang="pl-PL" sz="2000" i="1" dirty="0" smtClean="0"/>
              <a:t>Flirt z Melpomeną</a:t>
            </a:r>
            <a:r>
              <a:rPr lang="pl-PL" sz="2000" dirty="0" smtClean="0"/>
              <a:t> </a:t>
            </a:r>
            <a:endParaRPr lang="pl-PL" sz="2000" dirty="0" smtClean="0"/>
          </a:p>
          <a:p>
            <a:pPr lvl="0"/>
            <a:r>
              <a:rPr lang="pl-PL" sz="2000" i="1" dirty="0" smtClean="0"/>
              <a:t>Balzac</a:t>
            </a:r>
            <a:endParaRPr lang="pl-PL" sz="2000" dirty="0" smtClean="0"/>
          </a:p>
          <a:p>
            <a:r>
              <a:rPr lang="pl-PL" sz="2000" i="1" dirty="0" smtClean="0"/>
              <a:t>Reflektorem w serce </a:t>
            </a:r>
            <a:endParaRPr lang="pl-PL" sz="2000" i="1" dirty="0" smtClean="0"/>
          </a:p>
          <a:p>
            <a:r>
              <a:rPr lang="pl-PL" sz="2000" i="1" dirty="0" smtClean="0"/>
              <a:t>Marysieńka </a:t>
            </a:r>
            <a:r>
              <a:rPr lang="pl-PL" sz="2000" i="1" dirty="0" smtClean="0"/>
              <a:t>Sobieska</a:t>
            </a:r>
            <a:r>
              <a:rPr lang="pl-PL" sz="2000" dirty="0" smtClean="0"/>
              <a:t> </a:t>
            </a:r>
            <a:endParaRPr lang="pl-PL" sz="2000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 descr="C:\Users\JUSTYNA\Desktop\modernistyczni cyganie\boy zeleńs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14488"/>
            <a:ext cx="2795091" cy="45959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430861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5143504" y="1000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Popiersie Tadeusza Boya-Żeleńskiego. </a:t>
            </a:r>
            <a:endParaRPr lang="pl-PL" b="1" dirty="0" smtClean="0"/>
          </a:p>
          <a:p>
            <a:r>
              <a:rPr lang="pl-PL" b="1" dirty="0" smtClean="0"/>
              <a:t>Kraków </a:t>
            </a:r>
            <a:r>
              <a:rPr lang="pl-PL" b="1" dirty="0" smtClean="0"/>
              <a:t>– Planty.</a:t>
            </a:r>
            <a:endParaRPr lang="pl-PL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Stanisław Przybyszewski (1868-1927)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Urodził się w </a:t>
            </a:r>
            <a:r>
              <a:rPr lang="pl-PL" sz="2000" b="1" dirty="0" smtClean="0"/>
              <a:t>Łojewie pod Inowrocławiem </a:t>
            </a:r>
            <a:r>
              <a:rPr lang="pl-PL" sz="2000" dirty="0" smtClean="0"/>
              <a:t>w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rodzinie </a:t>
            </a:r>
            <a:r>
              <a:rPr lang="pl-PL" sz="2000" dirty="0" smtClean="0"/>
              <a:t>wiejskiego nauczyciela </a:t>
            </a:r>
            <a:r>
              <a:rPr lang="pl-PL" sz="2000" dirty="0" smtClean="0"/>
              <a:t>Józefa </a:t>
            </a:r>
          </a:p>
          <a:p>
            <a:pPr>
              <a:buNone/>
            </a:pPr>
            <a:r>
              <a:rPr lang="pl-PL" sz="2000" dirty="0" smtClean="0"/>
              <a:t>Przybyszewskiego </a:t>
            </a:r>
            <a:r>
              <a:rPr lang="pl-PL" sz="2000" dirty="0" smtClean="0"/>
              <a:t>i jego drugiej żony Doroty z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Grąbczewskich. Mając 13 </a:t>
            </a:r>
            <a:r>
              <a:rPr lang="pl-PL" sz="2000" dirty="0" smtClean="0"/>
              <a:t>lat rozpoczął naukę w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toruńskim </a:t>
            </a:r>
            <a:r>
              <a:rPr lang="pl-PL" sz="2000" dirty="0" smtClean="0"/>
              <a:t>gimnazjum. Świadectwo dojrzałości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uzyskał </a:t>
            </a:r>
            <a:r>
              <a:rPr lang="pl-PL" sz="2000" dirty="0" smtClean="0"/>
              <a:t>w gimnazjum wągrowieckim w 1889 roku.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Wyjechał </a:t>
            </a:r>
            <a:r>
              <a:rPr lang="pl-PL" sz="2000" dirty="0" smtClean="0"/>
              <a:t>do Berlina, gdzie </a:t>
            </a:r>
            <a:r>
              <a:rPr lang="pl-PL" sz="2000" dirty="0" smtClean="0"/>
              <a:t>podjął </a:t>
            </a:r>
            <a:r>
              <a:rPr lang="pl-PL" sz="2000" dirty="0" smtClean="0"/>
              <a:t>studia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architektoniczne</a:t>
            </a:r>
            <a:r>
              <a:rPr lang="pl-PL" sz="2000" dirty="0" smtClean="0"/>
              <a:t>, później medyczne.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Żadnego </a:t>
            </a:r>
            <a:r>
              <a:rPr lang="pl-PL" sz="2000" dirty="0" smtClean="0"/>
              <a:t>z </a:t>
            </a:r>
            <a:r>
              <a:rPr lang="pl-PL" sz="2000" dirty="0" smtClean="0"/>
              <a:t>tych </a:t>
            </a:r>
            <a:r>
              <a:rPr lang="pl-PL" sz="2000" dirty="0" smtClean="0"/>
              <a:t>kierunków </a:t>
            </a:r>
            <a:r>
              <a:rPr lang="pl-PL" sz="2000" dirty="0" smtClean="0"/>
              <a:t>nie </a:t>
            </a:r>
            <a:r>
              <a:rPr lang="pl-PL" sz="2000" dirty="0" smtClean="0"/>
              <a:t>ukończył.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Po zakończeniu wojny został współpracownikiem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poznańskiego </a:t>
            </a:r>
            <a:r>
              <a:rPr lang="pl-PL" sz="2000" dirty="0" smtClean="0"/>
              <a:t>czasopisma </a:t>
            </a:r>
            <a:r>
              <a:rPr lang="pl-PL" sz="2000" b="1" i="1" dirty="0" smtClean="0"/>
              <a:t>Zdrój</a:t>
            </a:r>
            <a:r>
              <a:rPr lang="pl-PL" sz="2000" i="1" dirty="0" smtClean="0"/>
              <a:t>. </a:t>
            </a:r>
            <a:r>
              <a:rPr lang="pl-PL" sz="2000" dirty="0" smtClean="0"/>
              <a:t>Później pracował</a:t>
            </a:r>
          </a:p>
          <a:p>
            <a:pPr>
              <a:buNone/>
            </a:pPr>
            <a:r>
              <a:rPr lang="pl-PL" sz="2000" dirty="0" smtClean="0"/>
              <a:t>w </a:t>
            </a:r>
            <a:r>
              <a:rPr lang="pl-PL" sz="2000" dirty="0" smtClean="0"/>
              <a:t>kancelarii cywilnej prezydenta </a:t>
            </a:r>
            <a:r>
              <a:rPr lang="pl-PL" sz="2000" dirty="0" smtClean="0"/>
              <a:t>RP. </a:t>
            </a:r>
          </a:p>
          <a:p>
            <a:pPr>
              <a:buNone/>
            </a:pPr>
            <a:endParaRPr lang="pl-PL" sz="2000" dirty="0"/>
          </a:p>
        </p:txBody>
      </p:sp>
      <p:pic>
        <p:nvPicPr>
          <p:cNvPr id="2051" name="Picture 3" descr="C:\Users\JUSTYNA\Desktop\modernistyczni cyganie\przybyszews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857364"/>
            <a:ext cx="3039088" cy="40149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/>
              <a:t>W 1925 roku został odznaczony </a:t>
            </a:r>
            <a:r>
              <a:rPr lang="pl-PL" sz="2000" b="1" dirty="0" smtClean="0"/>
              <a:t>Krzyżem Oficerskim Orderu </a:t>
            </a:r>
            <a:r>
              <a:rPr lang="pl-PL" sz="2000" b="1" dirty="0" smtClean="0"/>
              <a:t>Odrodzenia </a:t>
            </a:r>
          </a:p>
          <a:p>
            <a:pPr>
              <a:buNone/>
            </a:pPr>
            <a:r>
              <a:rPr lang="pl-PL" sz="2000" b="1" dirty="0" smtClean="0"/>
              <a:t>Polski. </a:t>
            </a:r>
            <a:endParaRPr lang="pl-PL" sz="2000" b="1" dirty="0" smtClean="0"/>
          </a:p>
          <a:p>
            <a:pPr>
              <a:buNone/>
            </a:pPr>
            <a:r>
              <a:rPr lang="pl-PL" sz="2000" dirty="0" smtClean="0"/>
              <a:t>Twórczość Przybyszewskiego nie budziła w owym czasie aprobaty – dorabiał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odczytami </a:t>
            </a:r>
            <a:r>
              <a:rPr lang="pl-PL" sz="2000" dirty="0" smtClean="0"/>
              <a:t>o </a:t>
            </a:r>
            <a:r>
              <a:rPr lang="pl-PL" sz="2000" dirty="0" smtClean="0"/>
              <a:t>literaturze, z którymi </a:t>
            </a:r>
            <a:r>
              <a:rPr lang="pl-PL" sz="2000" dirty="0" smtClean="0"/>
              <a:t>jeździł po Polsce.</a:t>
            </a:r>
          </a:p>
          <a:p>
            <a:pPr>
              <a:buNone/>
            </a:pPr>
            <a:r>
              <a:rPr lang="pl-PL" sz="2000" dirty="0" smtClean="0"/>
              <a:t>Z powodu braku pieniędzy w 1927 Przybyszewski powrócił na ojczyste Kujawy,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osiadając </a:t>
            </a:r>
            <a:r>
              <a:rPr lang="pl-PL" sz="2000" dirty="0" smtClean="0"/>
              <a:t>na zaproszenie </a:t>
            </a:r>
            <a:r>
              <a:rPr lang="pl-PL" sz="2000" b="1" dirty="0" smtClean="0"/>
              <a:t>Józefa Znanieckiego </a:t>
            </a:r>
            <a:r>
              <a:rPr lang="pl-PL" sz="2000" dirty="0" smtClean="0"/>
              <a:t>w dworku w </a:t>
            </a:r>
            <a:r>
              <a:rPr lang="pl-PL" sz="2000" b="1" dirty="0" smtClean="0"/>
              <a:t>Jarontach</a:t>
            </a:r>
            <a:r>
              <a:rPr lang="pl-PL" sz="2000" dirty="0" smtClean="0"/>
              <a:t> pod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Inowrocławiem. Tam też zmarł i został pochowany na przykościelnym </a:t>
            </a:r>
          </a:p>
          <a:p>
            <a:pPr>
              <a:buNone/>
            </a:pPr>
            <a:r>
              <a:rPr lang="pl-PL" sz="2000" dirty="0" smtClean="0"/>
              <a:t>cmentarzu </a:t>
            </a:r>
            <a:r>
              <a:rPr lang="pl-PL" sz="2000" dirty="0" smtClean="0"/>
              <a:t>w </a:t>
            </a:r>
            <a:r>
              <a:rPr lang="pl-PL" sz="2000" b="1" dirty="0" smtClean="0"/>
              <a:t>Górze</a:t>
            </a:r>
            <a:r>
              <a:rPr lang="pl-PL" sz="2000" b="1" dirty="0" smtClean="0"/>
              <a:t>.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400" b="1" dirty="0" smtClean="0"/>
              <a:t>Twórczość</a:t>
            </a:r>
          </a:p>
          <a:p>
            <a:pPr>
              <a:buNone/>
            </a:pPr>
            <a:r>
              <a:rPr lang="pl-PL" sz="2000" dirty="0" smtClean="0"/>
              <a:t>Pisarską działalność Przybyszewski rozpoczął od studiów i utworów w języku </a:t>
            </a:r>
            <a:endParaRPr lang="pl-PL" sz="2000" dirty="0" smtClean="0"/>
          </a:p>
          <a:p>
            <a:pPr>
              <a:buNone/>
            </a:pPr>
            <a:r>
              <a:rPr lang="pl-PL" sz="2000" b="1" dirty="0" smtClean="0"/>
              <a:t>niemieckim</a:t>
            </a:r>
            <a:r>
              <a:rPr lang="pl-PL" sz="2000" dirty="0" smtClean="0"/>
              <a:t>. Wywarł duży wpływ na berliński ruch </a:t>
            </a:r>
            <a:r>
              <a:rPr lang="pl-PL" sz="2000" dirty="0" smtClean="0"/>
              <a:t>modernistyczny.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Po </a:t>
            </a:r>
            <a:r>
              <a:rPr lang="pl-PL" sz="2000" dirty="0" smtClean="0"/>
              <a:t>przenosinach do Krakowa w 1898 r. objął redakcję</a:t>
            </a:r>
            <a:r>
              <a:rPr lang="pl-PL" sz="2000" b="1" dirty="0" smtClean="0"/>
              <a:t> </a:t>
            </a:r>
            <a:r>
              <a:rPr lang="pl-PL" sz="2000" b="1" i="1" dirty="0" smtClean="0"/>
              <a:t>Życia</a:t>
            </a:r>
            <a:r>
              <a:rPr lang="pl-PL" sz="2000" dirty="0" smtClean="0"/>
              <a:t>, stając się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programowym </a:t>
            </a:r>
            <a:r>
              <a:rPr lang="pl-PL" sz="2000" dirty="0" smtClean="0"/>
              <a:t>przywódcą Młodej Polski. W swych płomiennych odezwach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głosił </a:t>
            </a:r>
            <a:r>
              <a:rPr lang="pl-PL" sz="2000" dirty="0" smtClean="0"/>
              <a:t>kult sztuki jako jedynego i wyłącznego </a:t>
            </a:r>
            <a:r>
              <a:rPr lang="pl-PL" sz="2000" dirty="0" smtClean="0"/>
              <a:t>absolutu.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W pisanych sugestywnym językiem utworach </a:t>
            </a:r>
            <a:r>
              <a:rPr lang="pl-PL" sz="2000" i="1" dirty="0" smtClean="0"/>
              <a:t>Z cyklu Wigilii</a:t>
            </a:r>
            <a:r>
              <a:rPr lang="pl-PL" sz="2000" dirty="0" smtClean="0"/>
              <a:t> (1899), </a:t>
            </a:r>
            <a:endParaRPr lang="pl-PL" sz="2000" dirty="0" smtClean="0"/>
          </a:p>
          <a:p>
            <a:pPr>
              <a:buNone/>
            </a:pPr>
            <a:r>
              <a:rPr lang="pl-PL" sz="2000" i="1" dirty="0" smtClean="0"/>
              <a:t>Nad morzem</a:t>
            </a:r>
            <a:r>
              <a:rPr lang="pl-PL" sz="2000" dirty="0" smtClean="0"/>
              <a:t> (</a:t>
            </a:r>
            <a:r>
              <a:rPr lang="pl-PL" sz="2000" dirty="0" smtClean="0"/>
              <a:t>1899), zawarł harmonijne powiązanie miłosnej tęsknoty z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poetycką </a:t>
            </a:r>
            <a:r>
              <a:rPr lang="pl-PL" sz="2000" dirty="0" smtClean="0"/>
              <a:t>metafizyką </a:t>
            </a:r>
            <a:r>
              <a:rPr lang="pl-PL" sz="2000" dirty="0" smtClean="0"/>
              <a:t>bytu</a:t>
            </a:r>
            <a:r>
              <a:rPr lang="pl-PL" sz="2000" dirty="0" smtClean="0"/>
              <a:t>, czyniąc z nich swego rodzaju prozatorskie erotyki.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Przybyszewski </a:t>
            </a:r>
            <a:r>
              <a:rPr lang="pl-PL" sz="2000" dirty="0" smtClean="0"/>
              <a:t>tworzył także </a:t>
            </a:r>
            <a:r>
              <a:rPr lang="pl-PL" sz="2000" b="1" dirty="0" smtClean="0"/>
              <a:t>dramaty</a:t>
            </a:r>
            <a:r>
              <a:rPr lang="pl-PL" sz="2000" dirty="0" smtClean="0"/>
              <a:t>. W większości z nich przewija się wątek </a:t>
            </a:r>
          </a:p>
          <a:p>
            <a:pPr>
              <a:buNone/>
            </a:pPr>
            <a:r>
              <a:rPr lang="pl-PL" sz="2000" dirty="0" smtClean="0"/>
              <a:t>konfliktu płci, przedstawiony z nieubłaganym fatalizmem, </a:t>
            </a:r>
            <a:r>
              <a:rPr lang="pl-PL" sz="2000" dirty="0" smtClean="0"/>
              <a:t>silnie </a:t>
            </a:r>
          </a:p>
          <a:p>
            <a:pPr>
              <a:buNone/>
            </a:pPr>
            <a:r>
              <a:rPr lang="pl-PL" sz="2000" dirty="0" smtClean="0"/>
              <a:t>oddziaływający </a:t>
            </a:r>
            <a:r>
              <a:rPr lang="pl-PL" sz="2000" dirty="0" smtClean="0"/>
              <a:t>na </a:t>
            </a:r>
            <a:r>
              <a:rPr lang="pl-PL" sz="2000" dirty="0" smtClean="0"/>
              <a:t>odbiorcę </a:t>
            </a:r>
            <a:r>
              <a:rPr lang="pl-PL" sz="2000" dirty="0" smtClean="0"/>
              <a:t>nastrojowością sytuacji </a:t>
            </a:r>
            <a:r>
              <a:rPr lang="pl-PL" sz="2000" dirty="0" smtClean="0"/>
              <a:t>scenicznych.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u="sng" dirty="0" smtClean="0"/>
              <a:t>Niektóre dzieła:</a:t>
            </a:r>
          </a:p>
          <a:p>
            <a:r>
              <a:rPr lang="pl-PL" sz="2000" i="1" dirty="0" smtClean="0"/>
              <a:t>Confiteor</a:t>
            </a:r>
          </a:p>
          <a:p>
            <a:r>
              <a:rPr lang="pl-PL" sz="2000" i="1" dirty="0" smtClean="0"/>
              <a:t>Dzieci szatana</a:t>
            </a:r>
          </a:p>
          <a:p>
            <a:r>
              <a:rPr lang="pl-PL" sz="2000" i="1" dirty="0" smtClean="0"/>
              <a:t>Homo sapiens</a:t>
            </a:r>
          </a:p>
          <a:p>
            <a:r>
              <a:rPr lang="pl-PL" sz="2000" i="1" dirty="0" smtClean="0"/>
              <a:t>Złote runo</a:t>
            </a:r>
          </a:p>
          <a:p>
            <a:r>
              <a:rPr lang="pl-PL" sz="2000" i="1" dirty="0" smtClean="0"/>
              <a:t>Śnieg</a:t>
            </a:r>
          </a:p>
          <a:p>
            <a:r>
              <a:rPr lang="pl-PL" sz="2000" i="1" dirty="0" smtClean="0"/>
              <a:t>Moi współcześni</a:t>
            </a:r>
            <a:endParaRPr lang="pl-PL" sz="2000" i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Cyganie i dandysi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714488"/>
            <a:ext cx="5072098" cy="47149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sz="3600" dirty="0" smtClean="0"/>
              <a:t>Młodopolscy artyści manifestowali</a:t>
            </a:r>
          </a:p>
          <a:p>
            <a:pPr>
              <a:buNone/>
            </a:pPr>
            <a:r>
              <a:rPr lang="pl-PL" sz="3600" dirty="0" smtClean="0"/>
              <a:t>swoją odmienność na różny sposób.</a:t>
            </a:r>
          </a:p>
          <a:p>
            <a:pPr>
              <a:buNone/>
            </a:pPr>
            <a:r>
              <a:rPr lang="pl-PL" sz="3600" dirty="0" smtClean="0"/>
              <a:t>Na przykład strojem, pozornie </a:t>
            </a:r>
          </a:p>
          <a:p>
            <a:pPr>
              <a:buNone/>
            </a:pPr>
            <a:r>
              <a:rPr lang="pl-PL" sz="3600" dirty="0" smtClean="0"/>
              <a:t>niedbałym, w istocie przemyślnie</a:t>
            </a:r>
          </a:p>
          <a:p>
            <a:pPr>
              <a:buNone/>
            </a:pPr>
            <a:r>
              <a:rPr lang="pl-PL" sz="3600" dirty="0"/>
              <a:t>w</a:t>
            </a:r>
            <a:r>
              <a:rPr lang="pl-PL" sz="3600" dirty="0" smtClean="0"/>
              <a:t>ysmakowanym. Na ,,image” </a:t>
            </a:r>
          </a:p>
          <a:p>
            <a:pPr>
              <a:buNone/>
            </a:pPr>
            <a:r>
              <a:rPr lang="pl-PL" sz="3600" b="1" dirty="0" smtClean="0"/>
              <a:t>młodopolskiego cygana </a:t>
            </a:r>
            <a:r>
              <a:rPr lang="pl-PL" sz="3600" dirty="0" smtClean="0"/>
              <a:t>składały się:</a:t>
            </a:r>
          </a:p>
          <a:p>
            <a:pPr>
              <a:buNone/>
            </a:pPr>
            <a:r>
              <a:rPr lang="pl-PL" sz="3600" dirty="0" smtClean="0"/>
              <a:t>czarna peleryna, szerokoskrzydły</a:t>
            </a:r>
          </a:p>
          <a:p>
            <a:pPr>
              <a:buNone/>
            </a:pPr>
            <a:r>
              <a:rPr lang="pl-PL" sz="3600" dirty="0"/>
              <a:t>k</a:t>
            </a:r>
            <a:r>
              <a:rPr lang="pl-PL" sz="3600" dirty="0" smtClean="0"/>
              <a:t>apelusz, długie włosy, fantazyjny</a:t>
            </a:r>
          </a:p>
          <a:p>
            <a:pPr>
              <a:buNone/>
            </a:pPr>
            <a:r>
              <a:rPr lang="pl-PL" sz="3600" dirty="0"/>
              <a:t>k</a:t>
            </a:r>
            <a:r>
              <a:rPr lang="pl-PL" sz="3600" dirty="0" smtClean="0"/>
              <a:t>rawat, papieros w ustach. </a:t>
            </a:r>
          </a:p>
          <a:p>
            <a:pPr>
              <a:buNone/>
            </a:pPr>
            <a:r>
              <a:rPr lang="pl-PL" sz="3600" dirty="0" smtClean="0"/>
              <a:t>Gardzili mieszczaństwem i jego obyczajami,</a:t>
            </a:r>
          </a:p>
          <a:p>
            <a:pPr>
              <a:buNone/>
            </a:pPr>
            <a:r>
              <a:rPr lang="pl-PL" sz="3600" dirty="0"/>
              <a:t>n</a:t>
            </a:r>
            <a:r>
              <a:rPr lang="pl-PL" sz="3600" dirty="0" smtClean="0"/>
              <a:t>ie interesowało ich życie rodzinne ani</a:t>
            </a:r>
          </a:p>
          <a:p>
            <a:pPr>
              <a:buNone/>
            </a:pPr>
            <a:r>
              <a:rPr lang="pl-PL" sz="3600" dirty="0"/>
              <a:t>z</a:t>
            </a:r>
            <a:r>
              <a:rPr lang="pl-PL" sz="3600" dirty="0" smtClean="0"/>
              <a:t>arabianie pieniędzy. Liczyła się tylko sztuka,</a:t>
            </a:r>
          </a:p>
          <a:p>
            <a:pPr>
              <a:buNone/>
            </a:pPr>
            <a:r>
              <a:rPr lang="pl-PL" sz="3600" dirty="0"/>
              <a:t>a</a:t>
            </a:r>
            <a:r>
              <a:rPr lang="pl-PL" sz="3600" dirty="0" smtClean="0"/>
              <a:t> najważniejszą wspólnotą była wspólnota</a:t>
            </a:r>
          </a:p>
          <a:p>
            <a:pPr>
              <a:buNone/>
            </a:pPr>
            <a:r>
              <a:rPr lang="pl-PL" sz="3600" dirty="0" smtClean="0"/>
              <a:t>artystów. </a:t>
            </a:r>
          </a:p>
          <a:p>
            <a:pPr>
              <a:buNone/>
            </a:pP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5909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5286380" y="6357958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Wojciech Weiss, </a:t>
            </a:r>
            <a:r>
              <a:rPr lang="pl-PL" sz="1200" i="1" dirty="0" smtClean="0"/>
              <a:t>Demon</a:t>
            </a:r>
            <a:r>
              <a:rPr lang="pl-PL" sz="1200" dirty="0" smtClean="0"/>
              <a:t> (1904; fragment)</a:t>
            </a:r>
            <a:endParaRPr lang="pl-PL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00174"/>
            <a:ext cx="450059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/>
              <a:t>Dandyzm</a:t>
            </a:r>
            <a:r>
              <a:rPr lang="pl-PL" sz="2000" dirty="0" smtClean="0"/>
              <a:t> była to postawa życiowa</a:t>
            </a:r>
          </a:p>
          <a:p>
            <a:pPr>
              <a:buNone/>
            </a:pPr>
            <a:r>
              <a:rPr lang="pl-PL" sz="2000" dirty="0"/>
              <a:t>o</a:t>
            </a:r>
            <a:r>
              <a:rPr lang="pl-PL" sz="2000" dirty="0" smtClean="0"/>
              <a:t>parta na przeświadczeniu, że życie</a:t>
            </a:r>
          </a:p>
          <a:p>
            <a:pPr>
              <a:buNone/>
            </a:pPr>
            <a:r>
              <a:rPr lang="pl-PL" sz="2000" dirty="0"/>
              <a:t>m</a:t>
            </a:r>
            <a:r>
              <a:rPr lang="pl-PL" sz="2000" dirty="0" smtClean="0"/>
              <a:t>oże być dziełem sztuki, polegająca na</a:t>
            </a:r>
          </a:p>
          <a:p>
            <a:pPr>
              <a:buNone/>
            </a:pPr>
            <a:r>
              <a:rPr lang="pl-PL" sz="2000" dirty="0"/>
              <a:t>w</a:t>
            </a:r>
            <a:r>
              <a:rPr lang="pl-PL" sz="2000" dirty="0" smtClean="0"/>
              <a:t>yjątkowej dbałości o wygląd i </a:t>
            </a:r>
          </a:p>
          <a:p>
            <a:pPr>
              <a:buNone/>
            </a:pPr>
            <a:r>
              <a:rPr lang="pl-PL" sz="2000" dirty="0"/>
              <a:t>z</a:t>
            </a:r>
            <a:r>
              <a:rPr lang="pl-PL" sz="2000" dirty="0" smtClean="0"/>
              <a:t>ewnętrzne atrybuty wyjątkowości, </a:t>
            </a:r>
          </a:p>
          <a:p>
            <a:pPr>
              <a:buNone/>
            </a:pPr>
            <a:r>
              <a:rPr lang="pl-PL" sz="2000" dirty="0"/>
              <a:t>k</a:t>
            </a:r>
            <a:r>
              <a:rPr lang="pl-PL" sz="2000" dirty="0" smtClean="0"/>
              <a:t>urtuazji, nonszalancji i ekstrawagancji. </a:t>
            </a:r>
          </a:p>
          <a:p>
            <a:pPr>
              <a:buNone/>
            </a:pPr>
            <a:r>
              <a:rPr lang="pl-PL" sz="2000" dirty="0" smtClean="0"/>
              <a:t>Wpływ dandyzmu był widoczny w </a:t>
            </a:r>
          </a:p>
          <a:p>
            <a:pPr>
              <a:buNone/>
            </a:pPr>
            <a:r>
              <a:rPr lang="pl-PL" sz="2000" dirty="0"/>
              <a:t>z</a:t>
            </a:r>
            <a:r>
              <a:rPr lang="pl-PL" sz="2000" dirty="0" smtClean="0"/>
              <a:t>achowaniach artystów. </a:t>
            </a:r>
          </a:p>
          <a:p>
            <a:pPr>
              <a:buNone/>
            </a:pPr>
            <a:r>
              <a:rPr lang="pl-PL" sz="2000" dirty="0" smtClean="0"/>
              <a:t>Jego kultywowanie wymagało jednak </a:t>
            </a:r>
          </a:p>
          <a:p>
            <a:pPr>
              <a:buNone/>
            </a:pPr>
            <a:r>
              <a:rPr lang="pl-PL" sz="2000" dirty="0"/>
              <a:t>p</a:t>
            </a:r>
            <a:r>
              <a:rPr lang="pl-PL" sz="2000" dirty="0" smtClean="0"/>
              <a:t>ieniędzy. </a:t>
            </a:r>
          </a:p>
          <a:p>
            <a:pPr>
              <a:buNone/>
            </a:pPr>
            <a:endParaRPr lang="pl-PL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857232"/>
            <a:ext cx="3429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Kawiarnie literackie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1857364"/>
            <a:ext cx="7572428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Były to miejsca spotkań artystów</a:t>
            </a:r>
            <a:r>
              <a:rPr lang="pl-PL" sz="2000" dirty="0"/>
              <a:t>, pisarzy i </a:t>
            </a:r>
            <a:r>
              <a:rPr lang="pl-PL" sz="2000" dirty="0" smtClean="0"/>
              <a:t>miłośników sztuki,</a:t>
            </a:r>
          </a:p>
          <a:p>
            <a:pPr>
              <a:buNone/>
            </a:pPr>
            <a:r>
              <a:rPr lang="pl-PL" sz="2000" dirty="0" smtClean="0"/>
              <a:t>bardziej demokratyczne niż salony, gdzie dyskutowało </a:t>
            </a:r>
            <a:r>
              <a:rPr lang="pl-PL" sz="2000" dirty="0"/>
              <a:t>się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na </a:t>
            </a:r>
            <a:r>
              <a:rPr lang="pl-PL" sz="2000" dirty="0"/>
              <a:t>aktualne </a:t>
            </a:r>
            <a:r>
              <a:rPr lang="pl-PL" sz="2000" dirty="0" smtClean="0"/>
              <a:t>tematy </a:t>
            </a:r>
            <a:r>
              <a:rPr lang="pl-PL" sz="2000" dirty="0"/>
              <a:t>i </a:t>
            </a:r>
            <a:r>
              <a:rPr lang="pl-PL" sz="2000" dirty="0" smtClean="0"/>
              <a:t>ustalało opinie. 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W literaturze i malarstwie epoki upamiętniony został obraz kawiarni</a:t>
            </a:r>
          </a:p>
          <a:p>
            <a:pPr>
              <a:buNone/>
            </a:pPr>
            <a:r>
              <a:rPr lang="pl-PL" sz="2000" dirty="0"/>
              <a:t>j</a:t>
            </a:r>
            <a:r>
              <a:rPr lang="pl-PL" sz="2000" dirty="0" smtClean="0"/>
              <a:t>ako ,,świątyni sztuki”.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Najsłynniejszymi kawiarniami Młodej Polski, były lokale krakowskie:</a:t>
            </a:r>
          </a:p>
          <a:p>
            <a:pPr>
              <a:buNone/>
            </a:pPr>
            <a:r>
              <a:rPr lang="pl-PL" sz="2000" b="1" dirty="0" smtClean="0"/>
              <a:t>Turlińskiego</a:t>
            </a:r>
            <a:r>
              <a:rPr lang="pl-PL" sz="2000" dirty="0" smtClean="0"/>
              <a:t>, czyli tzw. </a:t>
            </a:r>
            <a:r>
              <a:rPr lang="pl-PL" sz="2000" b="1" dirty="0" smtClean="0"/>
              <a:t>Paon</a:t>
            </a:r>
            <a:r>
              <a:rPr lang="pl-PL" sz="2000" dirty="0" smtClean="0"/>
              <a:t> (</a:t>
            </a:r>
            <a:r>
              <a:rPr lang="pl-PL" sz="2000" dirty="0" err="1" smtClean="0"/>
              <a:t>fr</a:t>
            </a:r>
            <a:r>
              <a:rPr lang="pl-PL" sz="2000" dirty="0" smtClean="0"/>
              <a:t>. ‘paw’), oraz </a:t>
            </a:r>
            <a:r>
              <a:rPr lang="pl-PL" sz="2000" b="1" dirty="0" smtClean="0"/>
              <a:t>Jama Michalikowa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/>
          </a:p>
          <a:p>
            <a:pPr>
              <a:buNone/>
            </a:pPr>
            <a:endParaRPr lang="pl-PL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00166" y="285728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Malowidła z kawiarni literackiej </a:t>
            </a:r>
            <a:r>
              <a:rPr lang="pl-PL" sz="2400" b="1" dirty="0" smtClean="0"/>
              <a:t>Paon</a:t>
            </a:r>
            <a:endParaRPr lang="pl-PL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357586" cy="418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7"/>
            <a:ext cx="332792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Kawiarnia literacka Jama Michalikowa w Krakowie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Założona została w 1895 w dzierżawionym od </a:t>
            </a:r>
          </a:p>
          <a:p>
            <a:pPr>
              <a:buNone/>
            </a:pPr>
            <a:r>
              <a:rPr lang="pl-PL" sz="2000" dirty="0" smtClean="0"/>
              <a:t>prywatnych właścicieli lokalu jako </a:t>
            </a:r>
            <a:r>
              <a:rPr lang="pl-PL" sz="2000" b="1" dirty="0" smtClean="0"/>
              <a:t>Cukiernia Lwowska</a:t>
            </a:r>
            <a:r>
              <a:rPr lang="pl-PL" sz="2000" dirty="0" smtClean="0"/>
              <a:t> </a:t>
            </a:r>
          </a:p>
          <a:p>
            <a:pPr>
              <a:buNone/>
            </a:pPr>
            <a:r>
              <a:rPr lang="pl-PL" sz="2000" dirty="0" smtClean="0"/>
              <a:t>przez przybyłego ze Lwowa </a:t>
            </a:r>
            <a:r>
              <a:rPr lang="pl-PL" sz="2000" b="1" dirty="0" smtClean="0"/>
              <a:t>Apolinarego</a:t>
            </a:r>
            <a:r>
              <a:rPr lang="pl-PL" sz="2000" dirty="0" smtClean="0"/>
              <a:t> </a:t>
            </a:r>
            <a:r>
              <a:rPr lang="pl-PL" sz="2000" b="1" dirty="0" smtClean="0"/>
              <a:t>Jana Michalika</a:t>
            </a:r>
            <a:r>
              <a:rPr lang="pl-PL" sz="2000" dirty="0" smtClean="0"/>
              <a:t>. </a:t>
            </a:r>
          </a:p>
          <a:p>
            <a:pPr>
              <a:buNone/>
            </a:pPr>
            <a:r>
              <a:rPr lang="pl-PL" sz="2000" dirty="0" smtClean="0"/>
              <a:t>Doskonała lokalizacja (kawiarnia mieści się przy słynnej </a:t>
            </a:r>
          </a:p>
          <a:p>
            <a:pPr>
              <a:buNone/>
            </a:pPr>
            <a:r>
              <a:rPr lang="pl-PL" sz="2000" dirty="0" smtClean="0"/>
              <a:t>Floriańskiej)sprawiła, że Jama Michalika szybko stała się </a:t>
            </a:r>
          </a:p>
          <a:p>
            <a:pPr>
              <a:buNone/>
            </a:pPr>
            <a:r>
              <a:rPr lang="pl-PL" sz="2000" dirty="0" smtClean="0"/>
              <a:t>miejscem spotkań krakowskiej cyganerii artystycznej, </a:t>
            </a:r>
          </a:p>
          <a:p>
            <a:pPr>
              <a:buNone/>
            </a:pPr>
            <a:r>
              <a:rPr lang="pl-PL" sz="2000" dirty="0" smtClean="0"/>
              <a:t>znanych literatów i dziennikarzy.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W 1904 utworzono w niej </a:t>
            </a:r>
            <a:r>
              <a:rPr lang="pl-PL" sz="2000" b="1" i="1" dirty="0" smtClean="0"/>
              <a:t>Tekę Melpomeny</a:t>
            </a:r>
            <a:r>
              <a:rPr lang="pl-PL" sz="2000" b="1" dirty="0" smtClean="0"/>
              <a:t> </a:t>
            </a:r>
          </a:p>
          <a:p>
            <a:pPr>
              <a:buNone/>
            </a:pPr>
            <a:r>
              <a:rPr lang="pl-PL" sz="2000" dirty="0" smtClean="0"/>
              <a:t>– zbiór karykatur aktorów w najlepszych rolach,</a:t>
            </a:r>
          </a:p>
          <a:p>
            <a:pPr>
              <a:buNone/>
            </a:pPr>
            <a:r>
              <a:rPr lang="pl-PL" sz="2000" dirty="0" smtClean="0"/>
              <a:t>aby je potem sprzedać i pomóc finansowo </a:t>
            </a:r>
          </a:p>
          <a:p>
            <a:pPr>
              <a:buNone/>
            </a:pPr>
            <a:r>
              <a:rPr lang="pl-PL" sz="2000" dirty="0" smtClean="0"/>
              <a:t>bezrobotnym aktualnie artystom.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214554"/>
            <a:ext cx="2483351" cy="367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3056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2500298" y="6215082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Alfons Karpiński, </a:t>
            </a:r>
            <a:r>
              <a:rPr lang="pl-PL" sz="1200" i="1" dirty="0" smtClean="0"/>
              <a:t>Malarze w Jamie Michalikowej </a:t>
            </a:r>
            <a:r>
              <a:rPr lang="pl-PL" sz="1200" dirty="0" smtClean="0"/>
              <a:t>(1905)</a:t>
            </a:r>
            <a:endParaRPr lang="pl-PL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642918"/>
            <a:ext cx="5572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W 1905 rozpoczął działalność kabaret </a:t>
            </a:r>
            <a:r>
              <a:rPr lang="pl-PL" sz="2000" b="1" i="1" dirty="0" smtClean="0"/>
              <a:t>Zielony</a:t>
            </a:r>
            <a:r>
              <a:rPr lang="pl-PL" sz="2000" i="1" dirty="0" smtClean="0"/>
              <a:t> </a:t>
            </a:r>
            <a:r>
              <a:rPr lang="pl-PL" sz="2000" b="1" i="1" dirty="0" smtClean="0"/>
              <a:t>Balonik</a:t>
            </a:r>
            <a:r>
              <a:rPr lang="pl-PL" sz="2000" dirty="0" smtClean="0"/>
              <a:t> wystawiający w Jamie Michalika przedstawienia i szopki. Właśnie artystom kawiarnia zawdzięcza nową nazwę – lokal bowiem nie posiada okien i właśnie z tego powodu zaczęto nazywać go Jamą Michalika.</a:t>
            </a:r>
            <a:endParaRPr lang="pl-PL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6843696" cy="352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285728"/>
            <a:ext cx="80724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Powodzenie, jakie przyniósł Michalikowi Zielony Balonik, przyczyniło się do powiększenia wnętrza kawiarni o kolejne pomieszczenie, które zaprojektował </a:t>
            </a:r>
            <a:r>
              <a:rPr lang="pl-PL" sz="2000" b="1" dirty="0" smtClean="0"/>
              <a:t>Karol Frycz</a:t>
            </a:r>
            <a:r>
              <a:rPr lang="pl-PL" sz="2000" dirty="0" smtClean="0"/>
              <a:t>. Meble z zieloną tapicerką, piękne lustra i zdobione drzwi do dziś stanowią wystrój Jamy, podobnie jak witraż autorstwa </a:t>
            </a:r>
            <a:r>
              <a:rPr lang="pl-PL" sz="2000" b="1" dirty="0" smtClean="0"/>
              <a:t>Henryka Uziembły</a:t>
            </a:r>
            <a:r>
              <a:rPr lang="pl-PL" sz="2000" dirty="0" smtClean="0"/>
              <a:t>, przedstawiający Sztukę o rysach twarzy słynnej aktorki – Ireny Solskiej.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5316525" cy="407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238</TotalTime>
  <Words>989</Words>
  <Application>Microsoft Office PowerPoint</Application>
  <PresentationFormat>Pokaz na ekranie (4:3)</PresentationFormat>
  <Paragraphs>131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Cyganie i dandysi</vt:lpstr>
      <vt:lpstr>Slajd 3</vt:lpstr>
      <vt:lpstr>Kawiarnie literackie</vt:lpstr>
      <vt:lpstr>Slajd 5</vt:lpstr>
      <vt:lpstr>Kawiarnia literacka Jama Michalikowa w Krakowie</vt:lpstr>
      <vt:lpstr>Slajd 7</vt:lpstr>
      <vt:lpstr>Slajd 8</vt:lpstr>
      <vt:lpstr>Slajd 9</vt:lpstr>
      <vt:lpstr>Slajd 10</vt:lpstr>
      <vt:lpstr>Zielony Balonik</vt:lpstr>
      <vt:lpstr>Slajd 12</vt:lpstr>
      <vt:lpstr>Tadeusz Boy-Żeleński (1874-1941)</vt:lpstr>
      <vt:lpstr>Slajd 14</vt:lpstr>
      <vt:lpstr>Stanisław Przybyszewski (1868-1927)</vt:lpstr>
      <vt:lpstr>Slajd 16</vt:lpstr>
      <vt:lpstr>Slajd 17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JUSTYNA</dc:creator>
  <cp:lastModifiedBy>JUSTYNA</cp:lastModifiedBy>
  <cp:revision>27</cp:revision>
  <dcterms:created xsi:type="dcterms:W3CDTF">2013-09-30T14:44:23Z</dcterms:created>
  <dcterms:modified xsi:type="dcterms:W3CDTF">2013-10-01T15:45:10Z</dcterms:modified>
</cp:coreProperties>
</file>