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0" r:id="rId3"/>
    <p:sldId id="261" r:id="rId4"/>
    <p:sldId id="263" r:id="rId5"/>
    <p:sldId id="257" r:id="rId6"/>
    <p:sldId id="268" r:id="rId7"/>
    <p:sldId id="258" r:id="rId8"/>
    <p:sldId id="259" r:id="rId9"/>
    <p:sldId id="264" r:id="rId10"/>
    <p:sldId id="265" r:id="rId11"/>
    <p:sldId id="269" r:id="rId12"/>
    <p:sldId id="270" r:id="rId13"/>
    <p:sldId id="266" r:id="rId14"/>
    <p:sldId id="267"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1"/>
      </p:bgRef>
    </p:bg>
    <p:spTree>
      <p:nvGrpSpPr>
        <p:cNvPr id="1" name=""/>
        <p:cNvGrpSpPr/>
        <p:nvPr/>
      </p:nvGrpSpPr>
      <p:grpSpPr>
        <a:xfrm>
          <a:off x="0" y="0"/>
          <a:ext cx="0" cy="0"/>
          <a:chOff x="0" y="0"/>
          <a:chExt cx="0" cy="0"/>
        </a:xfrm>
      </p:grpSpPr>
      <p:sp>
        <p:nvSpPr>
          <p:cNvPr id="8" name="Prostokąt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Łącznik prosty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ytuł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pl-PL" smtClean="0"/>
              <a:t>Kliknij, aby edytować styl</a:t>
            </a:r>
            <a:endParaRPr kumimoji="0" lang="en-US"/>
          </a:p>
        </p:txBody>
      </p:sp>
      <p:sp>
        <p:nvSpPr>
          <p:cNvPr id="25" name="Podtytuł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31" name="Symbol zastępczy daty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7E11ABA-DC06-42C7-9C3F-E863BB02D2AA}" type="datetimeFigureOut">
              <a:rPr lang="pl-PL" smtClean="0"/>
              <a:pPr/>
              <a:t>2013-11-07</a:t>
            </a:fld>
            <a:endParaRPr lang="pl-PL"/>
          </a:p>
        </p:txBody>
      </p:sp>
      <p:sp>
        <p:nvSpPr>
          <p:cNvPr id="18" name="Symbol zastępczy stopki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pl-PL"/>
          </a:p>
        </p:txBody>
      </p:sp>
      <p:sp>
        <p:nvSpPr>
          <p:cNvPr id="29" name="Symbol zastępczy numeru slajd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F22311C-CE65-455A-BA64-2437BCEC7F74}"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7E11ABA-DC06-42C7-9C3F-E863BB02D2AA}" type="datetimeFigureOut">
              <a:rPr lang="pl-PL" smtClean="0"/>
              <a:pPr/>
              <a:t>2013-11-07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4F22311C-CE65-455A-BA64-2437BCEC7F74}"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274955"/>
            <a:ext cx="1524000" cy="5851525"/>
          </a:xfrm>
        </p:spPr>
        <p:txBody>
          <a:bodyPr vert="eaVert" ancho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2"/>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242816" y="6557946"/>
            <a:ext cx="2002464" cy="226902"/>
          </a:xfrm>
        </p:spPr>
        <p:txBody>
          <a:bodyPr/>
          <a:lstStyle>
            <a:extLst/>
          </a:lstStyle>
          <a:p>
            <a:fld id="{67E11ABA-DC06-42C7-9C3F-E863BB02D2AA}" type="datetimeFigureOut">
              <a:rPr lang="pl-PL" smtClean="0"/>
              <a:pPr/>
              <a:t>2013-11-07</a:t>
            </a:fld>
            <a:endParaRPr lang="pl-PL"/>
          </a:p>
        </p:txBody>
      </p:sp>
      <p:sp>
        <p:nvSpPr>
          <p:cNvPr id="5" name="Symbol zastępczy stopki 4"/>
          <p:cNvSpPr>
            <a:spLocks noGrp="1"/>
          </p:cNvSpPr>
          <p:nvPr>
            <p:ph type="ftr" sz="quarter" idx="11"/>
          </p:nvPr>
        </p:nvSpPr>
        <p:spPr>
          <a:xfrm>
            <a:off x="457200" y="6556248"/>
            <a:ext cx="3657600" cy="228600"/>
          </a:xfrm>
        </p:spPr>
        <p:txBody>
          <a:bodyPr/>
          <a:lstStyle>
            <a:extLst/>
          </a:lstStyle>
          <a:p>
            <a:endParaRPr lang="pl-PL"/>
          </a:p>
        </p:txBody>
      </p:sp>
      <p:sp>
        <p:nvSpPr>
          <p:cNvPr id="6" name="Symbol zastępczy numeru slajd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F22311C-CE65-455A-BA64-2437BCEC7F74}"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7E11ABA-DC06-42C7-9C3F-E863BB02D2AA}" type="datetimeFigureOut">
              <a:rPr lang="pl-PL" smtClean="0"/>
              <a:pPr/>
              <a:t>2013-11-07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4F22311C-CE65-455A-BA64-2437BCEC7F74}"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1">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7E11ABA-DC06-42C7-9C3F-E863BB02D2AA}" type="datetimeFigureOut">
              <a:rPr lang="pl-PL" smtClean="0"/>
              <a:pPr/>
              <a:t>2013-11-07</a:t>
            </a:fld>
            <a:endParaRPr lang="pl-PL"/>
          </a:p>
        </p:txBody>
      </p:sp>
      <p:sp>
        <p:nvSpPr>
          <p:cNvPr id="5" name="Symbol zastępczy stopki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pl-PL"/>
          </a:p>
        </p:txBody>
      </p:sp>
      <p:sp>
        <p:nvSpPr>
          <p:cNvPr id="6" name="Symbol zastępczy numeru slajdu 5"/>
          <p:cNvSpPr>
            <a:spLocks noGrp="1"/>
          </p:cNvSpPr>
          <p:nvPr>
            <p:ph type="sldNum" sz="quarter" idx="12"/>
          </p:nvPr>
        </p:nvSpPr>
        <p:spPr>
          <a:xfrm>
            <a:off x="6733952" y="6555112"/>
            <a:ext cx="588336" cy="228600"/>
          </a:xfrm>
        </p:spPr>
        <p:txBody>
          <a:bodyPr/>
          <a:lstStyle>
            <a:extLst/>
          </a:lstStyle>
          <a:p>
            <a:fld id="{4F22311C-CE65-455A-BA64-2437BCEC7F74}"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7E11ABA-DC06-42C7-9C3F-E863BB02D2AA}" type="datetimeFigureOut">
              <a:rPr lang="pl-PL" smtClean="0"/>
              <a:pPr/>
              <a:t>2013-11-07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4F22311C-CE65-455A-BA64-2437BCEC7F74}"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nchor="b"/>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67E11ABA-DC06-42C7-9C3F-E863BB02D2AA}" type="datetimeFigureOut">
              <a:rPr lang="pl-PL" smtClean="0"/>
              <a:pPr/>
              <a:t>2013-11-07</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4F22311C-CE65-455A-BA64-2437BCEC7F74}"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67E11ABA-DC06-42C7-9C3F-E863BB02D2AA}" type="datetimeFigureOut">
              <a:rPr lang="pl-PL" smtClean="0"/>
              <a:pPr/>
              <a:t>2013-11-07</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4F22311C-CE65-455A-BA64-2437BCEC7F74}"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solidFill>
                  <a:schemeClr val="tx2"/>
                </a:solidFill>
              </a:defRPr>
            </a:lvl1pPr>
            <a:extLst/>
          </a:lstStyle>
          <a:p>
            <a:fld id="{67E11ABA-DC06-42C7-9C3F-E863BB02D2AA}" type="datetimeFigureOut">
              <a:rPr lang="pl-PL" smtClean="0"/>
              <a:pPr/>
              <a:t>2013-11-07</a:t>
            </a:fld>
            <a:endParaRPr lang="pl-PL"/>
          </a:p>
        </p:txBody>
      </p:sp>
      <p:sp>
        <p:nvSpPr>
          <p:cNvPr id="3" name="Symbol zastępczy stopki 2"/>
          <p:cNvSpPr>
            <a:spLocks noGrp="1"/>
          </p:cNvSpPr>
          <p:nvPr>
            <p:ph type="ftr" sz="quarter" idx="11"/>
          </p:nvPr>
        </p:nvSpPr>
        <p:spPr/>
        <p:txBody>
          <a:bodyPr/>
          <a:lstStyle>
            <a:lvl1pPr>
              <a:defRPr>
                <a:solidFill>
                  <a:schemeClr val="tx2"/>
                </a:solidFill>
              </a:defRPr>
            </a:lvl1pPr>
            <a:extLst/>
          </a:lstStyle>
          <a:p>
            <a:endParaRPr lang="pl-PL"/>
          </a:p>
        </p:txBody>
      </p:sp>
      <p:sp>
        <p:nvSpPr>
          <p:cNvPr id="4" name="Symbol zastępczy numeru slajdu 3"/>
          <p:cNvSpPr>
            <a:spLocks noGrp="1"/>
          </p:cNvSpPr>
          <p:nvPr>
            <p:ph type="sldNum" sz="quarter" idx="12"/>
          </p:nvPr>
        </p:nvSpPr>
        <p:spPr/>
        <p:txBody>
          <a:bodyPr/>
          <a:lstStyle>
            <a:extLst/>
          </a:lstStyle>
          <a:p>
            <a:fld id="{4F22311C-CE65-455A-BA64-2437BCEC7F74}"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7E11ABA-DC06-42C7-9C3F-E863BB02D2AA}" type="datetimeFigureOut">
              <a:rPr lang="pl-PL" smtClean="0"/>
              <a:pPr/>
              <a:t>2013-11-07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4F22311C-CE65-455A-BA64-2437BCEC7F74}"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2"/>
      </p:bgRef>
    </p:bg>
    <p:spTree>
      <p:nvGrpSpPr>
        <p:cNvPr id="1" name=""/>
        <p:cNvGrpSpPr/>
        <p:nvPr/>
      </p:nvGrpSpPr>
      <p:grpSpPr>
        <a:xfrm>
          <a:off x="0" y="0"/>
          <a:ext cx="0" cy="0"/>
          <a:chOff x="0" y="0"/>
          <a:chExt cx="0" cy="0"/>
        </a:xfrm>
      </p:grpSpPr>
      <p:sp>
        <p:nvSpPr>
          <p:cNvPr id="8" name="Prostokąt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pl-PL" smtClean="0"/>
              <a:t>Kliknij, aby edytować styl</a:t>
            </a:r>
            <a:endParaRPr kumimoji="0" lang="en-US" dirty="0"/>
          </a:p>
        </p:txBody>
      </p:sp>
      <p:sp>
        <p:nvSpPr>
          <p:cNvPr id="4" name="Symbol zastępczy tekst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pl-PL" smtClean="0"/>
              <a:t>Kliknij, aby edytować style wzorca tekstu</a:t>
            </a:r>
          </a:p>
        </p:txBody>
      </p:sp>
      <p:sp>
        <p:nvSpPr>
          <p:cNvPr id="5" name="Symbol zastępczy daty 4"/>
          <p:cNvSpPr>
            <a:spLocks noGrp="1"/>
          </p:cNvSpPr>
          <p:nvPr>
            <p:ph type="dt" sz="half" idx="10"/>
          </p:nvPr>
        </p:nvSpPr>
        <p:spPr/>
        <p:txBody>
          <a:bodyPr/>
          <a:lstStyle>
            <a:extLst/>
          </a:lstStyle>
          <a:p>
            <a:fld id="{67E11ABA-DC06-42C7-9C3F-E863BB02D2AA}" type="datetimeFigureOut">
              <a:rPr lang="pl-PL" smtClean="0"/>
              <a:pPr/>
              <a:t>2013-11-07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4F22311C-CE65-455A-BA64-2437BCEC7F74}" type="slidenum">
              <a:rPr lang="pl-PL" smtClean="0"/>
              <a:pPr/>
              <a:t>‹#›</a:t>
            </a:fld>
            <a:endParaRPr lang="pl-PL"/>
          </a:p>
        </p:txBody>
      </p:sp>
      <p:sp>
        <p:nvSpPr>
          <p:cNvPr id="10" name="Symbol zastępczy obraz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pl-PL" smtClean="0"/>
              <a:t>Kliknij ikonę, aby dodać obraz</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ymbol zastępczy tytuł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pl-PL" smtClean="0"/>
              <a:t>Kliknij, aby edytować styl</a:t>
            </a:r>
            <a:endParaRPr kumimoji="0" lang="en-US"/>
          </a:p>
        </p:txBody>
      </p:sp>
      <p:sp>
        <p:nvSpPr>
          <p:cNvPr id="31" name="Symbol zastępczy tekst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7" name="Symbol zastępczy daty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7E11ABA-DC06-42C7-9C3F-E863BB02D2AA}" type="datetimeFigureOut">
              <a:rPr lang="pl-PL" smtClean="0"/>
              <a:pPr/>
              <a:t>2013-11-07</a:t>
            </a:fld>
            <a:endParaRPr lang="pl-PL"/>
          </a:p>
        </p:txBody>
      </p:sp>
      <p:sp>
        <p:nvSpPr>
          <p:cNvPr id="4" name="Symbol zastępczy stopki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pl-PL"/>
          </a:p>
        </p:txBody>
      </p:sp>
      <p:sp>
        <p:nvSpPr>
          <p:cNvPr id="16" name="Symbol zastępczy numeru slajd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F22311C-CE65-455A-BA64-2437BCEC7F74}"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2500306"/>
            <a:ext cx="6172200" cy="1428760"/>
          </a:xfrm>
        </p:spPr>
        <p:txBody>
          <a:bodyPr/>
          <a:lstStyle/>
          <a:p>
            <a:r>
              <a:rPr lang="pl-PL" dirty="0" smtClean="0"/>
              <a:t>GAMA </a:t>
            </a:r>
            <a:r>
              <a:rPr lang="pl-PL" dirty="0" err="1" smtClean="0"/>
              <a:t>Foundation</a:t>
            </a:r>
            <a:endParaRPr lang="pl-PL" dirty="0"/>
          </a:p>
        </p:txBody>
      </p:sp>
      <p:sp>
        <p:nvSpPr>
          <p:cNvPr id="3" name="Podtytuł 2"/>
          <p:cNvSpPr>
            <a:spLocks noGrp="1"/>
          </p:cNvSpPr>
          <p:nvPr>
            <p:ph type="subTitle" idx="1"/>
          </p:nvPr>
        </p:nvSpPr>
        <p:spPr>
          <a:xfrm>
            <a:off x="2714612" y="4143380"/>
            <a:ext cx="5743588" cy="2231542"/>
          </a:xfrm>
        </p:spPr>
        <p:txBody>
          <a:bodyPr>
            <a:normAutofit fontScale="92500" lnSpcReduction="10000"/>
          </a:bodyPr>
          <a:lstStyle/>
          <a:p>
            <a:pPr algn="ctr"/>
            <a:r>
              <a:rPr lang="en-US" dirty="0" smtClean="0"/>
              <a:t>LIFELONG LEARNING PROGRAMME</a:t>
            </a:r>
            <a:endParaRPr lang="pl-PL" dirty="0" smtClean="0"/>
          </a:p>
          <a:p>
            <a:pPr algn="ctr"/>
            <a:r>
              <a:rPr lang="en-US" dirty="0" smtClean="0"/>
              <a:t>LEONARDO LEARNING PARTNERSHIPS</a:t>
            </a:r>
            <a:endParaRPr lang="pl-PL" dirty="0" smtClean="0"/>
          </a:p>
          <a:p>
            <a:pPr algn="ctr"/>
            <a:r>
              <a:rPr lang="en-US" dirty="0" smtClean="0"/>
              <a:t>Project’s title: CULINARY BRIDGES ACROSS EUROPE</a:t>
            </a:r>
            <a:endParaRPr lang="pl-PL" dirty="0" smtClean="0"/>
          </a:p>
          <a:p>
            <a:pPr algn="ctr"/>
            <a:r>
              <a:rPr lang="en-US" dirty="0" smtClean="0"/>
              <a:t>FIRST WORKING MEETING IN THESSALONIKI, GREECE</a:t>
            </a:r>
            <a:endParaRPr lang="pl-PL" dirty="0" smtClean="0"/>
          </a:p>
          <a:p>
            <a:pPr algn="ctr"/>
            <a:r>
              <a:rPr lang="en-US" dirty="0" smtClean="0"/>
              <a:t>NOVEMBER 2013</a:t>
            </a:r>
            <a:endParaRPr lang="pl-PL" dirty="0"/>
          </a:p>
        </p:txBody>
      </p:sp>
      <p:pic>
        <p:nvPicPr>
          <p:cNvPr id="2050" name="Picture 2" descr="D:\fundacja GAMA\gama._1.jpg"/>
          <p:cNvPicPr>
            <a:picLocks noChangeAspect="1" noChangeArrowheads="1"/>
          </p:cNvPicPr>
          <p:nvPr/>
        </p:nvPicPr>
        <p:blipFill>
          <a:blip r:embed="rId2" cstate="print"/>
          <a:srcRect/>
          <a:stretch>
            <a:fillRect/>
          </a:stretch>
        </p:blipFill>
        <p:spPr bwMode="auto">
          <a:xfrm>
            <a:off x="714348" y="214290"/>
            <a:ext cx="3286148" cy="255541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YOUNG PEOPLE</a:t>
            </a:r>
            <a:br>
              <a:rPr lang="en-US" dirty="0" smtClean="0"/>
            </a:b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err="1" smtClean="0"/>
              <a:t>Currently</a:t>
            </a:r>
            <a:r>
              <a:rPr lang="en-US" dirty="0" smtClean="0"/>
              <a:t> </a:t>
            </a:r>
            <a:r>
              <a:rPr lang="pl-PL" dirty="0" err="1" smtClean="0"/>
              <a:t>carried</a:t>
            </a:r>
            <a:r>
              <a:rPr lang="pl-PL" dirty="0" smtClean="0"/>
              <a:t> out </a:t>
            </a:r>
            <a:r>
              <a:rPr lang="en-US" dirty="0" smtClean="0"/>
              <a:t>project “</a:t>
            </a:r>
            <a:r>
              <a:rPr lang="pl-PL" dirty="0" err="1" smtClean="0"/>
              <a:t>From</a:t>
            </a:r>
            <a:r>
              <a:rPr lang="pl-PL" dirty="0" smtClean="0"/>
              <a:t> </a:t>
            </a:r>
            <a:r>
              <a:rPr lang="pl-PL" dirty="0" err="1" smtClean="0"/>
              <a:t>School</a:t>
            </a:r>
            <a:r>
              <a:rPr lang="en-US" dirty="0" smtClean="0"/>
              <a:t> to Work" for high school students</a:t>
            </a:r>
            <a:r>
              <a:rPr lang="pl-PL" dirty="0" smtClean="0"/>
              <a:t> </a:t>
            </a:r>
            <a:r>
              <a:rPr lang="pl-PL" dirty="0" err="1" smtClean="0"/>
              <a:t>includes</a:t>
            </a:r>
            <a:endParaRPr lang="en-US" dirty="0" smtClean="0"/>
          </a:p>
          <a:p>
            <a:r>
              <a:rPr lang="en-US" dirty="0" smtClean="0"/>
              <a:t>- Educational activities</a:t>
            </a:r>
          </a:p>
          <a:p>
            <a:r>
              <a:rPr lang="en-US" dirty="0" smtClean="0"/>
              <a:t>- Study visits</a:t>
            </a:r>
          </a:p>
          <a:p>
            <a:r>
              <a:rPr lang="en-US" dirty="0" smtClean="0"/>
              <a:t>- Career counseling</a:t>
            </a:r>
          </a:p>
          <a:p>
            <a:endParaRPr lang="en-US" dirty="0" smtClean="0"/>
          </a:p>
          <a:p>
            <a:r>
              <a:rPr lang="pl-PL" dirty="0" smtClean="0"/>
              <a:t>By a</a:t>
            </a:r>
            <a:r>
              <a:rPr lang="en-US" dirty="0" err="1" smtClean="0"/>
              <a:t>nnounc</a:t>
            </a:r>
            <a:r>
              <a:rPr lang="pl-PL" dirty="0" err="1" smtClean="0"/>
              <a:t>ing</a:t>
            </a:r>
            <a:r>
              <a:rPr lang="pl-PL" dirty="0" smtClean="0"/>
              <a:t> </a:t>
            </a:r>
            <a:r>
              <a:rPr lang="pl-PL" dirty="0" err="1" smtClean="0"/>
              <a:t>school</a:t>
            </a:r>
            <a:r>
              <a:rPr lang="pl-PL" dirty="0" smtClean="0"/>
              <a:t> </a:t>
            </a:r>
            <a:r>
              <a:rPr lang="pl-PL" dirty="0" err="1" smtClean="0"/>
              <a:t>competitions</a:t>
            </a:r>
            <a:r>
              <a:rPr lang="pl-PL" dirty="0" smtClean="0"/>
              <a:t> to</a:t>
            </a:r>
            <a:r>
              <a:rPr lang="en-US" dirty="0" smtClean="0"/>
              <a:t> </a:t>
            </a:r>
            <a:r>
              <a:rPr lang="en-US" dirty="0" err="1" smtClean="0"/>
              <a:t>promot</a:t>
            </a:r>
            <a:r>
              <a:rPr lang="pl-PL" dirty="0" smtClean="0"/>
              <a:t>e </a:t>
            </a:r>
            <a:r>
              <a:rPr lang="en-US" dirty="0" smtClean="0"/>
              <a:t>talent </a:t>
            </a:r>
            <a:r>
              <a:rPr lang="pl-PL" dirty="0" smtClean="0"/>
              <a:t>of </a:t>
            </a:r>
            <a:r>
              <a:rPr lang="pl-PL" dirty="0" err="1" smtClean="0"/>
              <a:t>young</a:t>
            </a:r>
            <a:endParaRPr lang="en-US" dirty="0" smtClean="0"/>
          </a:p>
          <a:p>
            <a:r>
              <a:rPr lang="en-US" dirty="0" smtClean="0"/>
              <a:t>- journalist</a:t>
            </a:r>
            <a:r>
              <a:rPr lang="pl-PL" dirty="0" smtClean="0"/>
              <a:t>s</a:t>
            </a:r>
            <a:endParaRPr lang="en-US" dirty="0" smtClean="0"/>
          </a:p>
          <a:p>
            <a:r>
              <a:rPr lang="en-US" dirty="0" smtClean="0"/>
              <a:t>- </a:t>
            </a:r>
            <a:r>
              <a:rPr lang="pl-PL" dirty="0" err="1" smtClean="0"/>
              <a:t>artists</a:t>
            </a:r>
            <a:endParaRPr lang="en-US" dirty="0" smtClean="0"/>
          </a:p>
          <a:p>
            <a:r>
              <a:rPr lang="en-US" dirty="0" smtClean="0"/>
              <a:t>- </a:t>
            </a:r>
            <a:r>
              <a:rPr lang="pl-PL" dirty="0" smtClean="0"/>
              <a:t>s</a:t>
            </a:r>
            <a:r>
              <a:rPr lang="en-US" dirty="0" smtClean="0"/>
              <a:t>ports</a:t>
            </a:r>
            <a:r>
              <a:rPr lang="pl-PL" dirty="0" smtClean="0"/>
              <a:t>men</a:t>
            </a:r>
            <a:endParaRPr lang="en-US" dirty="0" smtClean="0"/>
          </a:p>
          <a:p>
            <a:pPr>
              <a:buNone/>
            </a:pPr>
            <a:endParaRPr lang="en-US" dirty="0" smtClean="0">
              <a:solidFill>
                <a:srgbClr val="FF0000"/>
              </a:solidFill>
            </a:endParaRPr>
          </a:p>
          <a:p>
            <a:r>
              <a:rPr lang="en-US" dirty="0" smtClean="0"/>
              <a:t>"Polish-Lithuanian food book." "Granny </a:t>
            </a:r>
            <a:r>
              <a:rPr lang="pl-PL" dirty="0" err="1" smtClean="0"/>
              <a:t>recipes</a:t>
            </a:r>
            <a:r>
              <a:rPr lang="pl-PL" dirty="0" smtClean="0"/>
              <a:t> </a:t>
            </a:r>
            <a:r>
              <a:rPr lang="en-US" dirty="0" smtClean="0"/>
              <a:t>of </a:t>
            </a:r>
            <a:r>
              <a:rPr lang="en-US" dirty="0" smtClean="0"/>
              <a:t>the two cultures" - the aim of the project was to build mutual contacts between Polish and Lithuanian youth. Young people from high school in </a:t>
            </a:r>
            <a:r>
              <a:rPr lang="pl-PL" dirty="0" smtClean="0"/>
              <a:t>Dąbrowa(Poland)</a:t>
            </a:r>
            <a:r>
              <a:rPr lang="en-US" dirty="0" smtClean="0"/>
              <a:t> and </a:t>
            </a:r>
            <a:r>
              <a:rPr lang="en-US" dirty="0" err="1" smtClean="0"/>
              <a:t>Calva</a:t>
            </a:r>
            <a:r>
              <a:rPr lang="pl-PL" dirty="0" err="1" smtClean="0"/>
              <a:t>ria</a:t>
            </a:r>
            <a:r>
              <a:rPr lang="pl-PL" dirty="0" smtClean="0"/>
              <a:t> (</a:t>
            </a:r>
            <a:r>
              <a:rPr lang="pl-PL" dirty="0" err="1" smtClean="0"/>
              <a:t>Lithuania</a:t>
            </a:r>
            <a:r>
              <a:rPr lang="pl-PL" dirty="0" smtClean="0"/>
              <a:t>) </a:t>
            </a:r>
            <a:r>
              <a:rPr lang="en-US" dirty="0" smtClean="0"/>
              <a:t> met several times, talked, got to know the culture and cooking.</a:t>
            </a:r>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People</a:t>
            </a:r>
            <a:r>
              <a:rPr lang="pl-PL" dirty="0" smtClean="0"/>
              <a:t> </a:t>
            </a:r>
            <a:r>
              <a:rPr lang="pl-PL" dirty="0" err="1" smtClean="0"/>
              <a:t>with</a:t>
            </a:r>
            <a:r>
              <a:rPr lang="pl-PL" dirty="0" smtClean="0"/>
              <a:t> </a:t>
            </a:r>
            <a:r>
              <a:rPr lang="pl-PL" dirty="0" err="1" smtClean="0"/>
              <a:t>disabilities</a:t>
            </a:r>
            <a:endParaRPr lang="pl-PL" dirty="0"/>
          </a:p>
        </p:txBody>
      </p:sp>
      <p:sp>
        <p:nvSpPr>
          <p:cNvPr id="5" name="Symbol zastępczy tekstu 4"/>
          <p:cNvSpPr>
            <a:spLocks noGrp="1"/>
          </p:cNvSpPr>
          <p:nvPr>
            <p:ph type="body" idx="2"/>
          </p:nvPr>
        </p:nvSpPr>
        <p:spPr/>
        <p:txBody>
          <a:bodyPr>
            <a:normAutofit/>
          </a:bodyPr>
          <a:lstStyle/>
          <a:p>
            <a:r>
              <a:rPr lang="pl-PL" sz="2000" dirty="0" smtClean="0"/>
              <a:t>We </a:t>
            </a:r>
            <a:r>
              <a:rPr lang="pl-PL" sz="2000" dirty="0" err="1" smtClean="0"/>
              <a:t>organize</a:t>
            </a:r>
            <a:r>
              <a:rPr lang="pl-PL" sz="2000" dirty="0" smtClean="0"/>
              <a:t> </a:t>
            </a:r>
            <a:r>
              <a:rPr lang="pl-PL" sz="2000" dirty="0" err="1" smtClean="0"/>
              <a:t>some</a:t>
            </a:r>
            <a:r>
              <a:rPr lang="pl-PL" sz="2000" dirty="0" smtClean="0"/>
              <a:t> </a:t>
            </a:r>
            <a:r>
              <a:rPr lang="pl-PL" sz="2000" dirty="0" err="1" smtClean="0"/>
              <a:t>sports</a:t>
            </a:r>
            <a:r>
              <a:rPr lang="pl-PL" sz="2000" dirty="0" smtClean="0"/>
              <a:t> and </a:t>
            </a:r>
            <a:r>
              <a:rPr lang="pl-PL" sz="2000" dirty="0" err="1" smtClean="0"/>
              <a:t>cultural</a:t>
            </a:r>
            <a:r>
              <a:rPr lang="pl-PL" sz="2000" dirty="0" smtClean="0"/>
              <a:t> </a:t>
            </a:r>
            <a:r>
              <a:rPr lang="pl-PL" sz="2000" dirty="0" err="1" smtClean="0"/>
              <a:t>events</a:t>
            </a:r>
            <a:endParaRPr lang="pl-PL" sz="2000" dirty="0"/>
          </a:p>
        </p:txBody>
      </p:sp>
      <p:pic>
        <p:nvPicPr>
          <p:cNvPr id="27654" name="Picture 6"/>
          <p:cNvPicPr>
            <a:picLocks noChangeAspect="1" noChangeArrowheads="1"/>
          </p:cNvPicPr>
          <p:nvPr/>
        </p:nvPicPr>
        <p:blipFill>
          <a:blip r:embed="rId2"/>
          <a:srcRect/>
          <a:stretch>
            <a:fillRect/>
          </a:stretch>
        </p:blipFill>
        <p:spPr bwMode="auto">
          <a:xfrm>
            <a:off x="571472" y="3214686"/>
            <a:ext cx="4598540" cy="3286148"/>
          </a:xfrm>
          <a:prstGeom prst="rect">
            <a:avLst/>
          </a:prstGeom>
          <a:noFill/>
          <a:ln w="9525">
            <a:noFill/>
            <a:miter lim="800000"/>
            <a:headEnd/>
            <a:tailEnd/>
          </a:ln>
          <a:effectLst/>
        </p:spPr>
      </p:pic>
      <p:pic>
        <p:nvPicPr>
          <p:cNvPr id="11" name="Picture 4" descr="E:\DCIM\100MSDCF\DSC03938.JPG"/>
          <p:cNvPicPr>
            <a:picLocks noGrp="1" noChangeAspect="1" noChangeArrowheads="1"/>
          </p:cNvPicPr>
          <p:nvPr>
            <p:ph sz="half" idx="1"/>
          </p:nvPr>
        </p:nvPicPr>
        <p:blipFill>
          <a:blip r:embed="rId3" cstate="print"/>
          <a:srcRect/>
          <a:stretch>
            <a:fillRect/>
          </a:stretch>
        </p:blipFill>
        <p:spPr bwMode="auto">
          <a:xfrm>
            <a:off x="4429124" y="1857364"/>
            <a:ext cx="3143272" cy="235745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People</a:t>
            </a:r>
            <a:r>
              <a:rPr lang="pl-PL" dirty="0" smtClean="0"/>
              <a:t> </a:t>
            </a:r>
            <a:r>
              <a:rPr lang="pl-PL" dirty="0" err="1" smtClean="0"/>
              <a:t>with</a:t>
            </a:r>
            <a:r>
              <a:rPr lang="pl-PL" dirty="0" smtClean="0"/>
              <a:t> </a:t>
            </a:r>
            <a:r>
              <a:rPr lang="pl-PL" dirty="0" err="1" smtClean="0"/>
              <a:t>disabilities</a:t>
            </a:r>
            <a:endParaRPr lang="pl-PL" dirty="0"/>
          </a:p>
        </p:txBody>
      </p:sp>
      <p:sp>
        <p:nvSpPr>
          <p:cNvPr id="3" name="Symbol zastępczy tekstu 2"/>
          <p:cNvSpPr>
            <a:spLocks noGrp="1"/>
          </p:cNvSpPr>
          <p:nvPr>
            <p:ph type="body" idx="2"/>
          </p:nvPr>
        </p:nvSpPr>
        <p:spPr/>
        <p:txBody>
          <a:bodyPr>
            <a:normAutofit/>
          </a:bodyPr>
          <a:lstStyle/>
          <a:p>
            <a:r>
              <a:rPr lang="pl-PL" sz="3200" dirty="0" err="1" smtClean="0"/>
              <a:t>Culinary</a:t>
            </a:r>
            <a:r>
              <a:rPr lang="pl-PL" sz="3200" dirty="0" smtClean="0"/>
              <a:t> </a:t>
            </a:r>
            <a:r>
              <a:rPr lang="pl-PL" sz="3200" dirty="0" err="1" smtClean="0"/>
              <a:t>activities</a:t>
            </a:r>
            <a:endParaRPr lang="pl-PL" sz="3200" dirty="0"/>
          </a:p>
        </p:txBody>
      </p:sp>
      <p:pic>
        <p:nvPicPr>
          <p:cNvPr id="28675" name="Picture 3"/>
          <p:cNvPicPr>
            <a:picLocks noChangeAspect="1" noChangeArrowheads="1"/>
          </p:cNvPicPr>
          <p:nvPr/>
        </p:nvPicPr>
        <p:blipFill>
          <a:blip r:embed="rId2"/>
          <a:srcRect/>
          <a:stretch>
            <a:fillRect/>
          </a:stretch>
        </p:blipFill>
        <p:spPr bwMode="auto">
          <a:xfrm>
            <a:off x="4071934" y="1571612"/>
            <a:ext cx="4078692" cy="3071818"/>
          </a:xfrm>
          <a:prstGeom prst="rect">
            <a:avLst/>
          </a:prstGeom>
          <a:noFill/>
          <a:ln w="9525">
            <a:noFill/>
            <a:miter lim="800000"/>
            <a:headEnd/>
            <a:tailEnd/>
          </a:ln>
          <a:effectLst/>
        </p:spPr>
      </p:pic>
      <p:pic>
        <p:nvPicPr>
          <p:cNvPr id="28676" name="Picture 4"/>
          <p:cNvPicPr>
            <a:picLocks noGrp="1" noChangeAspect="1" noChangeArrowheads="1"/>
          </p:cNvPicPr>
          <p:nvPr>
            <p:ph sz="half" idx="1"/>
          </p:nvPr>
        </p:nvPicPr>
        <p:blipFill>
          <a:blip r:embed="rId3"/>
          <a:srcRect/>
          <a:stretch>
            <a:fillRect/>
          </a:stretch>
        </p:blipFill>
        <p:spPr bwMode="auto">
          <a:xfrm>
            <a:off x="500034" y="3143247"/>
            <a:ext cx="4286280" cy="3445301"/>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r>
            <a:br>
              <a:rPr lang="pl-PL" dirty="0" smtClean="0"/>
            </a:br>
            <a:r>
              <a:rPr lang="en-US" dirty="0" smtClean="0"/>
              <a:t>SENIORS</a:t>
            </a:r>
            <a:r>
              <a:rPr lang="pl-PL" dirty="0" smtClean="0"/>
              <a:t> and </a:t>
            </a:r>
            <a:r>
              <a:rPr lang="pl-PL" dirty="0" err="1" smtClean="0"/>
              <a:t>unemployed</a:t>
            </a:r>
            <a:r>
              <a:rPr lang="en-US" dirty="0" smtClean="0"/>
              <a:t/>
            </a:r>
            <a:br>
              <a:rPr lang="en-US" dirty="0" smtClean="0"/>
            </a:br>
            <a:endParaRPr lang="pl-PL" dirty="0"/>
          </a:p>
        </p:txBody>
      </p:sp>
      <p:sp>
        <p:nvSpPr>
          <p:cNvPr id="3" name="Symbol zastępczy zawartości 2"/>
          <p:cNvSpPr>
            <a:spLocks noGrp="1"/>
          </p:cNvSpPr>
          <p:nvPr>
            <p:ph idx="1"/>
          </p:nvPr>
        </p:nvSpPr>
        <p:spPr/>
        <p:txBody>
          <a:bodyPr>
            <a:normAutofit/>
          </a:bodyPr>
          <a:lstStyle/>
          <a:p>
            <a:pPr>
              <a:buNone/>
            </a:pPr>
            <a:r>
              <a:rPr lang="en-US" sz="3600" b="1" u="sng" dirty="0" smtClean="0"/>
              <a:t>University of the Third Age</a:t>
            </a:r>
          </a:p>
          <a:p>
            <a:r>
              <a:rPr lang="pl-PL" sz="3600" dirty="0" smtClean="0"/>
              <a:t> </a:t>
            </a:r>
            <a:r>
              <a:rPr lang="en-US" sz="3600" dirty="0" smtClean="0"/>
              <a:t>lectures</a:t>
            </a:r>
          </a:p>
          <a:p>
            <a:r>
              <a:rPr lang="pl-PL" sz="3600" dirty="0" smtClean="0"/>
              <a:t> c</a:t>
            </a:r>
            <a:r>
              <a:rPr lang="en-US" sz="3600" dirty="0" err="1" smtClean="0"/>
              <a:t>ulinary</a:t>
            </a:r>
            <a:r>
              <a:rPr lang="en-US" sz="3600" dirty="0" smtClean="0"/>
              <a:t> classes</a:t>
            </a:r>
            <a:endParaRPr lang="pl-PL" sz="3600" dirty="0" smtClean="0"/>
          </a:p>
          <a:p>
            <a:r>
              <a:rPr lang="pl-PL" sz="3600" dirty="0" smtClean="0"/>
              <a:t> ICT </a:t>
            </a:r>
            <a:r>
              <a:rPr lang="pl-PL" sz="3600" dirty="0" err="1" smtClean="0"/>
              <a:t>courses</a:t>
            </a:r>
            <a:endParaRPr lang="en-US" sz="3600" dirty="0" smtClean="0"/>
          </a:p>
          <a:p>
            <a:r>
              <a:rPr lang="pl-PL" sz="3600" dirty="0" smtClean="0"/>
              <a:t> s</a:t>
            </a:r>
            <a:r>
              <a:rPr lang="en-US" sz="3600" dirty="0" smtClean="0"/>
              <a:t>ports</a:t>
            </a:r>
            <a:r>
              <a:rPr lang="pl-PL" sz="3600" dirty="0" smtClean="0"/>
              <a:t> and </a:t>
            </a:r>
            <a:r>
              <a:rPr lang="pl-PL" sz="3600" dirty="0" err="1" smtClean="0"/>
              <a:t>dance</a:t>
            </a:r>
            <a:r>
              <a:rPr lang="pl-PL" sz="3600" dirty="0" smtClean="0"/>
              <a:t> </a:t>
            </a:r>
            <a:r>
              <a:rPr lang="pl-PL" sz="3600" dirty="0" err="1" smtClean="0"/>
              <a:t>activities</a:t>
            </a:r>
            <a:endParaRPr lang="en-US" sz="3600" dirty="0" smtClean="0"/>
          </a:p>
          <a:p>
            <a:r>
              <a:rPr lang="pl-PL" sz="3600" dirty="0" smtClean="0"/>
              <a:t> s</a:t>
            </a:r>
            <a:r>
              <a:rPr lang="en-US" sz="3600" dirty="0" err="1" smtClean="0"/>
              <a:t>tudy</a:t>
            </a:r>
            <a:r>
              <a:rPr lang="en-US" sz="3600" dirty="0" smtClean="0"/>
              <a:t> visits</a:t>
            </a:r>
            <a:endParaRPr lang="pl-PL" sz="3600" dirty="0"/>
          </a:p>
        </p:txBody>
      </p:sp>
      <p:graphicFrame>
        <p:nvGraphicFramePr>
          <p:cNvPr id="5122" name="Object 2"/>
          <p:cNvGraphicFramePr>
            <a:graphicFrameLocks noChangeAspect="1"/>
          </p:cNvGraphicFramePr>
          <p:nvPr/>
        </p:nvGraphicFramePr>
        <p:xfrm>
          <a:off x="5500694" y="5715016"/>
          <a:ext cx="2578100" cy="685800"/>
        </p:xfrm>
        <a:graphic>
          <a:graphicData uri="http://schemas.openxmlformats.org/presentationml/2006/ole">
            <p:oleObj spid="_x0000_s5122" name="Obiekt powłoki pakowarki" showAsIcon="1" r:id="rId3" imgW="2578680" imgH="685800" progId="Package">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14290"/>
            <a:ext cx="7467600" cy="6259662"/>
          </a:xfrm>
        </p:spPr>
        <p:txBody>
          <a:bodyPr>
            <a:normAutofit/>
          </a:bodyPr>
          <a:lstStyle/>
          <a:p>
            <a:pPr algn="ctr">
              <a:buNone/>
            </a:pPr>
            <a:endParaRPr lang="pl-PL" sz="4800" b="1" dirty="0" smtClean="0"/>
          </a:p>
          <a:p>
            <a:pPr algn="ctr">
              <a:buNone/>
            </a:pPr>
            <a:r>
              <a:rPr lang="pl-PL" sz="4800" b="1" dirty="0" err="1" smtClean="0"/>
              <a:t>Thanks</a:t>
            </a:r>
            <a:r>
              <a:rPr lang="pl-PL" sz="4800" b="1" dirty="0" smtClean="0"/>
              <a:t> for </a:t>
            </a:r>
            <a:r>
              <a:rPr lang="pl-PL" sz="4800" b="1" dirty="0" err="1" smtClean="0"/>
              <a:t>your</a:t>
            </a:r>
            <a:r>
              <a:rPr lang="pl-PL" sz="4800" b="1" dirty="0" smtClean="0"/>
              <a:t> </a:t>
            </a:r>
          </a:p>
          <a:p>
            <a:pPr algn="ctr">
              <a:buNone/>
            </a:pPr>
            <a:r>
              <a:rPr lang="pl-PL" sz="4800" b="1" dirty="0" err="1" smtClean="0"/>
              <a:t>patience</a:t>
            </a:r>
            <a:endParaRPr lang="pl-PL" sz="4800" b="1" dirty="0" smtClean="0"/>
          </a:p>
          <a:p>
            <a:pPr algn="ctr">
              <a:buNone/>
            </a:pPr>
            <a:r>
              <a:rPr lang="pl-PL" sz="4800" b="1" dirty="0" smtClean="0">
                <a:sym typeface="Wingdings" pitchFamily="2" charset="2"/>
              </a:rPr>
              <a:t></a:t>
            </a:r>
            <a:endParaRPr lang="pl-PL" sz="4800" b="1" dirty="0"/>
          </a:p>
        </p:txBody>
      </p:sp>
      <p:pic>
        <p:nvPicPr>
          <p:cNvPr id="4" name="Picture 2" descr="D:\fundacja GAMA\gama._1.jpg"/>
          <p:cNvPicPr>
            <a:picLocks noChangeAspect="1" noChangeArrowheads="1"/>
          </p:cNvPicPr>
          <p:nvPr/>
        </p:nvPicPr>
        <p:blipFill>
          <a:blip r:embed="rId2" cstate="print"/>
          <a:srcRect/>
          <a:stretch>
            <a:fillRect/>
          </a:stretch>
        </p:blipFill>
        <p:spPr bwMode="auto">
          <a:xfrm>
            <a:off x="2714612" y="3714752"/>
            <a:ext cx="3643338" cy="283317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foundation</a:t>
            </a:r>
            <a:r>
              <a:rPr lang="pl-PL" dirty="0" smtClean="0"/>
              <a:t>`s </a:t>
            </a:r>
            <a:r>
              <a:rPr lang="en-US" dirty="0" smtClean="0"/>
              <a:t> staff</a:t>
            </a:r>
            <a:br>
              <a:rPr lang="en-US" dirty="0" smtClean="0"/>
            </a:br>
            <a:endParaRPr lang="pl-PL" dirty="0"/>
          </a:p>
        </p:txBody>
      </p:sp>
      <p:sp>
        <p:nvSpPr>
          <p:cNvPr id="3" name="Symbol zastępczy zawartości 2"/>
          <p:cNvSpPr>
            <a:spLocks noGrp="1"/>
          </p:cNvSpPr>
          <p:nvPr>
            <p:ph idx="1"/>
          </p:nvPr>
        </p:nvSpPr>
        <p:spPr/>
        <p:txBody>
          <a:bodyPr>
            <a:normAutofit fontScale="92500" lnSpcReduction="10000"/>
          </a:bodyPr>
          <a:lstStyle/>
          <a:p>
            <a:r>
              <a:rPr lang="pl-PL" u="sng" dirty="0" smtClean="0"/>
              <a:t>PRESIDENT:</a:t>
            </a:r>
            <a:endParaRPr lang="en-US" u="sng" dirty="0" smtClean="0"/>
          </a:p>
          <a:p>
            <a:r>
              <a:rPr lang="en-US" dirty="0" smtClean="0"/>
              <a:t>And</a:t>
            </a:r>
            <a:r>
              <a:rPr lang="pl-PL" dirty="0" err="1" smtClean="0"/>
              <a:t>rzej</a:t>
            </a:r>
            <a:r>
              <a:rPr lang="en-US" dirty="0" smtClean="0"/>
              <a:t> </a:t>
            </a:r>
            <a:r>
              <a:rPr lang="en-US" dirty="0" err="1" smtClean="0"/>
              <a:t>Kamliński</a:t>
            </a:r>
            <a:r>
              <a:rPr lang="pl-PL" dirty="0" smtClean="0"/>
              <a:t>. </a:t>
            </a:r>
          </a:p>
          <a:p>
            <a:pPr>
              <a:buNone/>
            </a:pPr>
            <a:r>
              <a:rPr lang="pl-PL" dirty="0" smtClean="0"/>
              <a:t>	I </a:t>
            </a:r>
            <a:r>
              <a:rPr lang="pl-PL" dirty="0" err="1" smtClean="0"/>
              <a:t>work</a:t>
            </a:r>
            <a:r>
              <a:rPr lang="pl-PL" dirty="0" smtClean="0"/>
              <a:t> as a manager of </a:t>
            </a:r>
            <a:r>
              <a:rPr lang="pl-PL" dirty="0" err="1" smtClean="0"/>
              <a:t>Occupational</a:t>
            </a:r>
            <a:r>
              <a:rPr lang="en-US" dirty="0" smtClean="0"/>
              <a:t> Therapy Workshops . </a:t>
            </a:r>
            <a:r>
              <a:rPr lang="pl-PL" dirty="0" smtClean="0"/>
              <a:t>I a</a:t>
            </a:r>
            <a:r>
              <a:rPr lang="en-US" dirty="0" err="1" smtClean="0"/>
              <a:t>ctively</a:t>
            </a:r>
            <a:r>
              <a:rPr lang="en-US" dirty="0" smtClean="0"/>
              <a:t> work and cooperate with local NGO</a:t>
            </a:r>
            <a:r>
              <a:rPr lang="pl-PL" dirty="0" smtClean="0"/>
              <a:t>`</a:t>
            </a:r>
            <a:r>
              <a:rPr lang="en-US" dirty="0" smtClean="0"/>
              <a:t>s . I repeatedly implemented and co-</a:t>
            </a:r>
            <a:r>
              <a:rPr lang="en-US" dirty="0" err="1" smtClean="0"/>
              <a:t>ordinated</a:t>
            </a:r>
            <a:r>
              <a:rPr lang="en-US" dirty="0" smtClean="0"/>
              <a:t> national and international projects co-financed from the European Social Fund, the European Commission, for example, </a:t>
            </a:r>
            <a:r>
              <a:rPr lang="en-US" dirty="0" err="1" smtClean="0"/>
              <a:t>Grundtvig</a:t>
            </a:r>
            <a:r>
              <a:rPr lang="en-US" dirty="0" smtClean="0"/>
              <a:t> Partnerships. Because of my training and experience I am responsible for personnel policy, contacts with individual employees and the general supervision of the activities of the group and financial documents of the Foundation.</a:t>
            </a:r>
            <a:endParaRPr lang="pl-PL" dirty="0"/>
          </a:p>
        </p:txBody>
      </p:sp>
      <p:pic>
        <p:nvPicPr>
          <p:cNvPr id="4" name="Picture 2" descr="D:\fundacja GAMA\gama._1.jpg"/>
          <p:cNvPicPr>
            <a:picLocks noChangeAspect="1" noChangeArrowheads="1"/>
          </p:cNvPicPr>
          <p:nvPr/>
        </p:nvPicPr>
        <p:blipFill>
          <a:blip r:embed="rId2" cstate="print"/>
          <a:srcRect/>
          <a:stretch>
            <a:fillRect/>
          </a:stretch>
        </p:blipFill>
        <p:spPr bwMode="auto">
          <a:xfrm>
            <a:off x="5500694" y="571480"/>
            <a:ext cx="2000264" cy="155546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foundation staff</a:t>
            </a:r>
            <a:endParaRPr lang="pl-PL" dirty="0"/>
          </a:p>
        </p:txBody>
      </p:sp>
      <p:sp>
        <p:nvSpPr>
          <p:cNvPr id="3" name="Symbol zastępczy zawartości 2"/>
          <p:cNvSpPr>
            <a:spLocks noGrp="1"/>
          </p:cNvSpPr>
          <p:nvPr>
            <p:ph idx="1"/>
          </p:nvPr>
        </p:nvSpPr>
        <p:spPr/>
        <p:txBody>
          <a:bodyPr>
            <a:normAutofit fontScale="92500" lnSpcReduction="10000"/>
          </a:bodyPr>
          <a:lstStyle/>
          <a:p>
            <a:r>
              <a:rPr lang="en-US" u="sng" dirty="0" smtClean="0"/>
              <a:t>VICE-PRESIDENT</a:t>
            </a:r>
          </a:p>
          <a:p>
            <a:r>
              <a:rPr lang="en-US" dirty="0" err="1" smtClean="0"/>
              <a:t>Aneta</a:t>
            </a:r>
            <a:r>
              <a:rPr lang="en-US" dirty="0" smtClean="0"/>
              <a:t> </a:t>
            </a:r>
            <a:r>
              <a:rPr lang="en-US" dirty="0" err="1" smtClean="0"/>
              <a:t>Fiećko</a:t>
            </a:r>
            <a:r>
              <a:rPr lang="en-US" dirty="0" smtClean="0"/>
              <a:t> – </a:t>
            </a:r>
            <a:r>
              <a:rPr lang="pl-PL" dirty="0" smtClean="0"/>
              <a:t>Luty</a:t>
            </a:r>
          </a:p>
          <a:p>
            <a:r>
              <a:rPr lang="pl-PL" dirty="0" err="1" smtClean="0"/>
              <a:t>At</a:t>
            </a:r>
            <a:r>
              <a:rPr lang="pl-PL" dirty="0" smtClean="0"/>
              <a:t> </a:t>
            </a:r>
            <a:r>
              <a:rPr lang="pl-PL" dirty="0" err="1" smtClean="0"/>
              <a:t>present</a:t>
            </a:r>
            <a:r>
              <a:rPr lang="pl-PL" dirty="0" smtClean="0"/>
              <a:t> </a:t>
            </a:r>
            <a:r>
              <a:rPr lang="pl-PL" dirty="0" err="1" smtClean="0"/>
              <a:t>she</a:t>
            </a:r>
            <a:r>
              <a:rPr lang="en-US" dirty="0" smtClean="0"/>
              <a:t> work as an instructor in Occupational Therapy Workshop . He has experience in organizing </a:t>
            </a:r>
            <a:r>
              <a:rPr lang="pl-PL" dirty="0" err="1" smtClean="0"/>
              <a:t>courses</a:t>
            </a:r>
            <a:r>
              <a:rPr lang="pl-PL" dirty="0" smtClean="0"/>
              <a:t>,</a:t>
            </a:r>
            <a:r>
              <a:rPr lang="en-US" dirty="0" smtClean="0"/>
              <a:t> events , charity auction aimed at social integration as well as cultivating tradition. She also participated in the implementation of projects co-financed by the ESF. Because of the education, experience, skills and abilities is responsible for raising funds and coordinating projects, contacts with sponsors and creating the image of the Foundation.</a:t>
            </a:r>
            <a:endParaRPr lang="pl-PL" dirty="0"/>
          </a:p>
        </p:txBody>
      </p:sp>
      <p:pic>
        <p:nvPicPr>
          <p:cNvPr id="5" name="Picture 2" descr="D:\fundacja GAMA\gama._1.jpg"/>
          <p:cNvPicPr>
            <a:picLocks noChangeAspect="1" noChangeArrowheads="1"/>
          </p:cNvPicPr>
          <p:nvPr/>
        </p:nvPicPr>
        <p:blipFill>
          <a:blip r:embed="rId2" cstate="print"/>
          <a:srcRect/>
          <a:stretch>
            <a:fillRect/>
          </a:stretch>
        </p:blipFill>
        <p:spPr bwMode="auto">
          <a:xfrm>
            <a:off x="5572132" y="571480"/>
            <a:ext cx="2000264" cy="155546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foundation staff</a:t>
            </a:r>
            <a:endParaRPr lang="pl-PL" dirty="0"/>
          </a:p>
        </p:txBody>
      </p:sp>
      <p:sp>
        <p:nvSpPr>
          <p:cNvPr id="3" name="Symbol zastępczy zawartości 2"/>
          <p:cNvSpPr>
            <a:spLocks noGrp="1"/>
          </p:cNvSpPr>
          <p:nvPr>
            <p:ph sz="quarter" idx="2"/>
          </p:nvPr>
        </p:nvSpPr>
        <p:spPr>
          <a:xfrm>
            <a:off x="457200" y="2071678"/>
            <a:ext cx="3900486" cy="4176722"/>
          </a:xfrm>
        </p:spPr>
        <p:txBody>
          <a:bodyPr>
            <a:normAutofit/>
          </a:bodyPr>
          <a:lstStyle/>
          <a:p>
            <a:r>
              <a:rPr lang="en-US" u="sng" dirty="0" smtClean="0"/>
              <a:t>VICE-PRESIDENT</a:t>
            </a:r>
          </a:p>
          <a:p>
            <a:r>
              <a:rPr lang="en-US" dirty="0" smtClean="0"/>
              <a:t>Joanna </a:t>
            </a:r>
            <a:r>
              <a:rPr lang="en-US" dirty="0" err="1" smtClean="0"/>
              <a:t>Świetlińska</a:t>
            </a:r>
            <a:endParaRPr lang="en-US" dirty="0" smtClean="0"/>
          </a:p>
          <a:p>
            <a:r>
              <a:rPr lang="pl-PL" dirty="0" err="1" smtClean="0"/>
              <a:t>She</a:t>
            </a:r>
            <a:r>
              <a:rPr lang="pl-PL" dirty="0" smtClean="0"/>
              <a:t> </a:t>
            </a:r>
            <a:r>
              <a:rPr lang="en-US" dirty="0" smtClean="0"/>
              <a:t>is a teacher of mathematics. Because of the qualifications she is responsible for financial matters - reports, invoices, oversight of financial operations.</a:t>
            </a:r>
            <a:endParaRPr lang="pl-PL" dirty="0"/>
          </a:p>
        </p:txBody>
      </p:sp>
      <p:pic>
        <p:nvPicPr>
          <p:cNvPr id="7" name="Picture 2" descr="C:\Users\Fundacja GAMA\Desktop\p009_0_00_03.jpg"/>
          <p:cNvPicPr>
            <a:picLocks noGrp="1" noChangeAspect="1" noChangeArrowheads="1"/>
          </p:cNvPicPr>
          <p:nvPr>
            <p:ph sz="quarter" idx="4"/>
          </p:nvPr>
        </p:nvPicPr>
        <p:blipFill>
          <a:blip r:embed="rId2"/>
          <a:stretch>
            <a:fillRect/>
          </a:stretch>
        </p:blipFill>
        <p:spPr bwMode="auto">
          <a:xfrm>
            <a:off x="4865687" y="2613025"/>
            <a:ext cx="2146300" cy="2311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GAMA </a:t>
            </a:r>
            <a:r>
              <a:rPr lang="pl-PL" dirty="0" err="1" smtClean="0"/>
              <a:t>Foundation's</a:t>
            </a:r>
            <a:r>
              <a:rPr lang="pl-PL" dirty="0" smtClean="0"/>
              <a:t> </a:t>
            </a:r>
            <a:r>
              <a:rPr lang="pl-PL" dirty="0" err="1" smtClean="0"/>
              <a:t>goals</a:t>
            </a:r>
            <a:endParaRPr lang="pl-PL" dirty="0"/>
          </a:p>
        </p:txBody>
      </p:sp>
      <p:sp>
        <p:nvSpPr>
          <p:cNvPr id="3" name="Symbol zastępczy zawartości 2"/>
          <p:cNvSpPr>
            <a:spLocks noGrp="1"/>
          </p:cNvSpPr>
          <p:nvPr>
            <p:ph idx="1"/>
          </p:nvPr>
        </p:nvSpPr>
        <p:spPr/>
        <p:txBody>
          <a:bodyPr>
            <a:normAutofit/>
          </a:bodyPr>
          <a:lstStyle/>
          <a:p>
            <a:r>
              <a:rPr lang="en-US" dirty="0" smtClean="0"/>
              <a:t>GAMA Foundation was founded in 2008.</a:t>
            </a:r>
            <a:r>
              <a:rPr lang="pl-PL" dirty="0" smtClean="0"/>
              <a:t> </a:t>
            </a:r>
            <a:r>
              <a:rPr lang="en-US" dirty="0" smtClean="0"/>
              <a:t>According to the statute GAMA Foundation is to support civil society, in particular people with disabilities and at risk of social exclusion, as well as initiating and supporting solutions in various areas of social life, in particular the protection of the rights and freedoms of citizens, the protection of family and education, prevention and social integration.</a:t>
            </a: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GAMA </a:t>
            </a:r>
            <a:r>
              <a:rPr lang="pl-PL" dirty="0" err="1" smtClean="0"/>
              <a:t>Foundation's</a:t>
            </a:r>
            <a:r>
              <a:rPr lang="pl-PL" dirty="0" smtClean="0"/>
              <a:t> </a:t>
            </a:r>
            <a:r>
              <a:rPr lang="pl-PL" dirty="0" err="1" smtClean="0"/>
              <a:t>goals</a:t>
            </a:r>
            <a:endParaRPr lang="pl-PL" dirty="0"/>
          </a:p>
        </p:txBody>
      </p:sp>
      <p:sp>
        <p:nvSpPr>
          <p:cNvPr id="3" name="Symbol zastępczy zawartości 2"/>
          <p:cNvSpPr>
            <a:spLocks noGrp="1"/>
          </p:cNvSpPr>
          <p:nvPr>
            <p:ph idx="1"/>
          </p:nvPr>
        </p:nvSpPr>
        <p:spPr/>
        <p:txBody>
          <a:bodyPr/>
          <a:lstStyle/>
          <a:p>
            <a:r>
              <a:rPr lang="pl-PL" dirty="0" err="1" smtClean="0"/>
              <a:t>At</a:t>
            </a:r>
            <a:r>
              <a:rPr lang="pl-PL" dirty="0" smtClean="0"/>
              <a:t> </a:t>
            </a:r>
            <a:r>
              <a:rPr lang="pl-PL" dirty="0" err="1" smtClean="0"/>
              <a:t>present</a:t>
            </a:r>
            <a:r>
              <a:rPr lang="en-US" dirty="0" smtClean="0"/>
              <a:t>, most attention focused within the broader education both vocational and social as well. We carry out projects aimed at children, youth and seniors. In our city Foundation established the Third Age University and Children</a:t>
            </a:r>
            <a:r>
              <a:rPr lang="pl-PL" dirty="0" smtClean="0"/>
              <a:t>`s </a:t>
            </a:r>
            <a:r>
              <a:rPr lang="pl-PL" dirty="0" err="1" smtClean="0"/>
              <a:t>University</a:t>
            </a:r>
            <a:r>
              <a:rPr lang="en-US" dirty="0" smtClean="0"/>
              <a:t>. Support also embrace people with disabilities to take care of their integration and contact with culture and art. The projects also relate to vocational training, such as </a:t>
            </a:r>
            <a:r>
              <a:rPr lang="pl-PL" dirty="0" err="1" smtClean="0"/>
              <a:t>culinary</a:t>
            </a:r>
            <a:r>
              <a:rPr lang="pl-PL" dirty="0" smtClean="0"/>
              <a:t> </a:t>
            </a:r>
            <a:r>
              <a:rPr lang="en-US" dirty="0" smtClean="0"/>
              <a:t>courses and workshops </a:t>
            </a:r>
            <a:r>
              <a:rPr lang="pl-PL" dirty="0" smtClean="0"/>
              <a:t>and</a:t>
            </a:r>
            <a:r>
              <a:rPr lang="en-US" dirty="0" smtClean="0"/>
              <a:t> ICT</a:t>
            </a:r>
            <a:r>
              <a:rPr lang="pl-PL" dirty="0" smtClean="0"/>
              <a:t> </a:t>
            </a:r>
            <a:r>
              <a:rPr lang="pl-PL" dirty="0" err="1" smtClean="0"/>
              <a:t>courses</a:t>
            </a:r>
            <a:r>
              <a:rPr lang="en-US" dirty="0" smtClean="0"/>
              <a:t>.</a:t>
            </a: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39000" cy="1323010"/>
          </a:xfrm>
        </p:spPr>
        <p:txBody>
          <a:bodyPr>
            <a:normAutofit fontScale="90000"/>
          </a:bodyPr>
          <a:lstStyle/>
          <a:p>
            <a:r>
              <a:rPr lang="pl-PL" dirty="0" smtClean="0"/>
              <a:t/>
            </a:r>
            <a:br>
              <a:rPr lang="pl-PL" dirty="0" smtClean="0"/>
            </a:br>
            <a:r>
              <a:rPr lang="en-US" dirty="0" smtClean="0"/>
              <a:t>Our </a:t>
            </a:r>
            <a:r>
              <a:rPr lang="pl-PL" dirty="0" err="1" smtClean="0"/>
              <a:t>efforts</a:t>
            </a:r>
            <a:r>
              <a:rPr lang="pl-PL" dirty="0" smtClean="0"/>
              <a:t> </a:t>
            </a:r>
            <a:r>
              <a:rPr lang="pl-PL" dirty="0" err="1" smtClean="0"/>
              <a:t>are</a:t>
            </a:r>
            <a:r>
              <a:rPr lang="pl-PL" dirty="0" smtClean="0"/>
              <a:t> </a:t>
            </a:r>
            <a:r>
              <a:rPr lang="pl-PL" dirty="0" err="1" smtClean="0"/>
              <a:t>directed</a:t>
            </a:r>
            <a:r>
              <a:rPr lang="pl-PL" dirty="0" smtClean="0"/>
              <a:t> to</a:t>
            </a:r>
            <a:r>
              <a:rPr lang="en-US" dirty="0" smtClean="0"/>
              <a:t>:</a:t>
            </a:r>
            <a:br>
              <a:rPr lang="en-US" dirty="0" smtClean="0"/>
            </a:br>
            <a:endParaRPr lang="pl-PL" dirty="0"/>
          </a:p>
        </p:txBody>
      </p:sp>
      <p:sp>
        <p:nvSpPr>
          <p:cNvPr id="3" name="Symbol zastępczy zawartości 2"/>
          <p:cNvSpPr>
            <a:spLocks noGrp="1"/>
          </p:cNvSpPr>
          <p:nvPr>
            <p:ph idx="1"/>
          </p:nvPr>
        </p:nvSpPr>
        <p:spPr/>
        <p:txBody>
          <a:bodyPr>
            <a:normAutofit/>
          </a:bodyPr>
          <a:lstStyle/>
          <a:p>
            <a:r>
              <a:rPr lang="en-US" sz="4800" dirty="0" smtClean="0"/>
              <a:t>children</a:t>
            </a:r>
          </a:p>
          <a:p>
            <a:r>
              <a:rPr lang="en-US" sz="4800" dirty="0" smtClean="0"/>
              <a:t>young people</a:t>
            </a:r>
          </a:p>
          <a:p>
            <a:r>
              <a:rPr lang="en-US" sz="4800" dirty="0" smtClean="0"/>
              <a:t>persons with disabilities</a:t>
            </a:r>
          </a:p>
          <a:p>
            <a:r>
              <a:rPr lang="en-US" sz="4800" dirty="0" smtClean="0"/>
              <a:t>older people</a:t>
            </a:r>
            <a:endParaRPr lang="pl-PL" sz="4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Our activities are funded by </a:t>
            </a:r>
            <a:br>
              <a:rPr lang="en-US" dirty="0" smtClean="0"/>
            </a:br>
            <a:endParaRPr lang="pl-PL" dirty="0"/>
          </a:p>
        </p:txBody>
      </p:sp>
      <p:sp>
        <p:nvSpPr>
          <p:cNvPr id="3" name="Symbol zastępczy zawartości 2"/>
          <p:cNvSpPr>
            <a:spLocks noGrp="1"/>
          </p:cNvSpPr>
          <p:nvPr>
            <p:ph idx="1"/>
          </p:nvPr>
        </p:nvSpPr>
        <p:spPr/>
        <p:txBody>
          <a:bodyPr>
            <a:normAutofit/>
          </a:bodyPr>
          <a:lstStyle/>
          <a:p>
            <a:r>
              <a:rPr lang="pl-PL" sz="4800" dirty="0" smtClean="0"/>
              <a:t>Lokal</a:t>
            </a:r>
            <a:r>
              <a:rPr lang="en-US" sz="4800" dirty="0" smtClean="0"/>
              <a:t>,</a:t>
            </a:r>
            <a:r>
              <a:rPr lang="pl-PL" sz="4800" dirty="0" smtClean="0"/>
              <a:t> </a:t>
            </a:r>
            <a:r>
              <a:rPr lang="pl-PL" sz="4800" dirty="0" err="1" smtClean="0"/>
              <a:t>regional</a:t>
            </a:r>
            <a:r>
              <a:rPr lang="pl-PL" sz="4800" dirty="0" smtClean="0"/>
              <a:t> and national </a:t>
            </a:r>
            <a:r>
              <a:rPr lang="pl-PL" sz="4800" dirty="0" err="1" smtClean="0"/>
              <a:t>autorities</a:t>
            </a:r>
            <a:r>
              <a:rPr lang="pl-PL" sz="4800" dirty="0" smtClean="0"/>
              <a:t>, </a:t>
            </a:r>
            <a:endParaRPr lang="en-US" sz="4800" dirty="0" smtClean="0"/>
          </a:p>
          <a:p>
            <a:r>
              <a:rPr lang="pl-PL" sz="4800" dirty="0" err="1" smtClean="0"/>
              <a:t>European</a:t>
            </a:r>
            <a:r>
              <a:rPr lang="pl-PL" sz="4800" dirty="0" smtClean="0"/>
              <a:t> </a:t>
            </a:r>
            <a:r>
              <a:rPr lang="pl-PL" sz="4800" dirty="0" err="1" smtClean="0"/>
              <a:t>Social</a:t>
            </a:r>
            <a:r>
              <a:rPr lang="pl-PL" sz="4800" dirty="0" smtClean="0"/>
              <a:t> </a:t>
            </a:r>
            <a:r>
              <a:rPr lang="pl-PL" sz="4800" dirty="0" err="1" smtClean="0"/>
              <a:t>Found</a:t>
            </a:r>
            <a:r>
              <a:rPr lang="pl-PL" sz="4800" dirty="0" smtClean="0"/>
              <a:t>,</a:t>
            </a:r>
          </a:p>
          <a:p>
            <a:r>
              <a:rPr lang="pl-PL" sz="4800" dirty="0" err="1" smtClean="0"/>
              <a:t>European</a:t>
            </a:r>
            <a:r>
              <a:rPr lang="pl-PL" sz="4800" dirty="0" smtClean="0"/>
              <a:t> </a:t>
            </a:r>
            <a:r>
              <a:rPr lang="pl-PL" sz="4800" dirty="0" err="1" smtClean="0"/>
              <a:t>commission</a:t>
            </a:r>
            <a:endParaRPr lang="en-US" sz="4800" dirty="0" smtClean="0"/>
          </a:p>
          <a:p>
            <a:r>
              <a:rPr lang="pl-PL" sz="4800" dirty="0" smtClean="0"/>
              <a:t>C</a:t>
            </a:r>
            <a:r>
              <a:rPr lang="en-US" sz="4800" dirty="0" err="1" smtClean="0"/>
              <a:t>ommercial</a:t>
            </a:r>
            <a:r>
              <a:rPr lang="en-US" sz="4800" dirty="0" smtClean="0"/>
              <a:t> foundations</a:t>
            </a:r>
            <a:endParaRPr lang="pl-PL" sz="4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CHILDREN</a:t>
            </a:r>
            <a:br>
              <a:rPr lang="en-US" dirty="0" smtClean="0"/>
            </a:br>
            <a:endParaRPr lang="pl-PL" dirty="0"/>
          </a:p>
        </p:txBody>
      </p:sp>
      <p:sp>
        <p:nvSpPr>
          <p:cNvPr id="3" name="Symbol zastępczy zawartości 2"/>
          <p:cNvSpPr>
            <a:spLocks noGrp="1"/>
          </p:cNvSpPr>
          <p:nvPr>
            <p:ph idx="1"/>
          </p:nvPr>
        </p:nvSpPr>
        <p:spPr/>
        <p:txBody>
          <a:bodyPr/>
          <a:lstStyle/>
          <a:p>
            <a:r>
              <a:rPr lang="en-US" dirty="0" smtClean="0"/>
              <a:t>educational projects to raise the level of knowledge, skills and hobbies.</a:t>
            </a:r>
          </a:p>
          <a:p>
            <a:r>
              <a:rPr lang="en-US" dirty="0" smtClean="0"/>
              <a:t>a short video from the memories of the activities:</a:t>
            </a:r>
            <a:endParaRPr lang="pl-PL" dirty="0" smtClean="0"/>
          </a:p>
          <a:p>
            <a:endParaRPr lang="pl-PL" dirty="0" smtClean="0"/>
          </a:p>
        </p:txBody>
      </p:sp>
      <p:graphicFrame>
        <p:nvGraphicFramePr>
          <p:cNvPr id="4098" name="Object 2"/>
          <p:cNvGraphicFramePr>
            <a:graphicFrameLocks noChangeAspect="1"/>
          </p:cNvGraphicFramePr>
          <p:nvPr/>
        </p:nvGraphicFramePr>
        <p:xfrm>
          <a:off x="5786446" y="5643578"/>
          <a:ext cx="1917700" cy="685800"/>
        </p:xfrm>
        <a:graphic>
          <a:graphicData uri="http://schemas.openxmlformats.org/presentationml/2006/ole">
            <p:oleObj spid="_x0000_s4098" name="Obiekt powłoki pakowarki" showAsIcon="1" r:id="rId3" imgW="1918080" imgH="685800" progId="Package">
              <p:embed/>
            </p:oleObj>
          </a:graphicData>
        </a:graphic>
      </p:graphicFrame>
      <p:pic>
        <p:nvPicPr>
          <p:cNvPr id="5" name="Picture 2" descr="D:\fundacja GAMA\gama._1.jpg"/>
          <p:cNvPicPr>
            <a:picLocks noChangeAspect="1" noChangeArrowheads="1"/>
          </p:cNvPicPr>
          <p:nvPr/>
        </p:nvPicPr>
        <p:blipFill>
          <a:blip r:embed="rId4" cstate="print"/>
          <a:srcRect/>
          <a:stretch>
            <a:fillRect/>
          </a:stretch>
        </p:blipFill>
        <p:spPr bwMode="auto">
          <a:xfrm>
            <a:off x="714348" y="4714884"/>
            <a:ext cx="2000264" cy="155546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gaty">
  <a:themeElements>
    <a:clrScheme name="Bogaty">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ogaty">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4247</TotalTime>
  <Words>505</Words>
  <Application>Microsoft Office PowerPoint</Application>
  <PresentationFormat>Pokaz na ekranie (4:3)</PresentationFormat>
  <Paragraphs>62</Paragraphs>
  <Slides>14</Slides>
  <Notes>0</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14</vt:i4>
      </vt:variant>
    </vt:vector>
  </HeadingPairs>
  <TitlesOfParts>
    <vt:vector size="16" baseType="lpstr">
      <vt:lpstr>Bogaty</vt:lpstr>
      <vt:lpstr>Obiekt powłoki pakowarki</vt:lpstr>
      <vt:lpstr>GAMA Foundation</vt:lpstr>
      <vt:lpstr>foundation`s  staff </vt:lpstr>
      <vt:lpstr>foundation staff</vt:lpstr>
      <vt:lpstr>foundation staff</vt:lpstr>
      <vt:lpstr>GAMA Foundation's goals</vt:lpstr>
      <vt:lpstr>GAMA Foundation's goals</vt:lpstr>
      <vt:lpstr> Our efforts are directed to: </vt:lpstr>
      <vt:lpstr>Our activities are funded by  </vt:lpstr>
      <vt:lpstr>CHILDREN </vt:lpstr>
      <vt:lpstr>YOUNG PEOPLE </vt:lpstr>
      <vt:lpstr>People with disabilities</vt:lpstr>
      <vt:lpstr>People with disabilities</vt:lpstr>
      <vt:lpstr> SENIORS and unemployed </vt:lpstr>
      <vt:lpstr>Slajd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lifestyle</dc:title>
  <dc:creator>Fundacja GAMA</dc:creator>
  <cp:lastModifiedBy>Fundacja GAMA</cp:lastModifiedBy>
  <cp:revision>98</cp:revision>
  <dcterms:created xsi:type="dcterms:W3CDTF">2013-09-26T20:37:06Z</dcterms:created>
  <dcterms:modified xsi:type="dcterms:W3CDTF">2013-11-08T06:40:08Z</dcterms:modified>
</cp:coreProperties>
</file>