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5" r:id="rId8"/>
    <p:sldId id="262" r:id="rId9"/>
    <p:sldId id="264" r:id="rId10"/>
    <p:sldId id="260" r:id="rId11"/>
    <p:sldId id="261" r:id="rId12"/>
    <p:sldId id="274" r:id="rId13"/>
    <p:sldId id="271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CBC481-FBBB-47AE-92F9-1007C73A935F}" type="datetimeFigureOut">
              <a:rPr lang="pl-PL" smtClean="0"/>
              <a:t>2013-10-06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903BBD-C06A-405B-A27F-DC4A85632D3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r">
              <a:buNone/>
            </a:pPr>
            <a:r>
              <a:rPr lang="pl-PL" dirty="0" smtClean="0">
                <a:latin typeface="Berlin Sans FB Demi" panose="020E0802020502020306" pitchFamily="34" charset="0"/>
              </a:rPr>
              <a:t>KOBIETY </a:t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smtClean="0">
                <a:latin typeface="Berlin Sans FB Demi" panose="020E0802020502020306" pitchFamily="34" charset="0"/>
              </a:rPr>
              <a:t>W MŁODEJ POLSCE</a:t>
            </a:r>
            <a:endParaRPr lang="pl-PL" dirty="0">
              <a:latin typeface="Berlin Sans FB Demi" panose="020E0802020502020306" pitchFamily="34" charset="0"/>
            </a:endParaRPr>
          </a:p>
        </p:txBody>
      </p:sp>
      <p:pic>
        <p:nvPicPr>
          <p:cNvPr id="5" name="Karol Szymanowski - Etude in B flat minor, Op. 4, No. 3 (cut-mp3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9969" y="5589240"/>
            <a:ext cx="6512511" cy="1143000"/>
          </a:xfrm>
        </p:spPr>
        <p:txBody>
          <a:bodyPr/>
          <a:lstStyle/>
          <a:p>
            <a:r>
              <a:rPr lang="pl-PL" dirty="0"/>
              <a:t>Irena </a:t>
            </a:r>
            <a:r>
              <a:rPr lang="pl-PL" dirty="0" smtClean="0"/>
              <a:t>Solska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6400800" cy="496855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właściwie- </a:t>
            </a:r>
            <a:r>
              <a:rPr lang="pl-PL" dirty="0"/>
              <a:t>Karolina Flora </a:t>
            </a:r>
            <a:r>
              <a:rPr lang="pl-PL" dirty="0" err="1"/>
              <a:t>Poświk</a:t>
            </a:r>
            <a:r>
              <a:rPr lang="pl-PL" dirty="0"/>
              <a:t> </a:t>
            </a:r>
            <a:r>
              <a:rPr lang="pl-PL" dirty="0" smtClean="0"/>
              <a:t> </a:t>
            </a:r>
          </a:p>
          <a:p>
            <a:r>
              <a:rPr lang="pl-PL" dirty="0" smtClean="0"/>
              <a:t>ur</a:t>
            </a:r>
            <a:r>
              <a:rPr lang="pl-PL" dirty="0"/>
              <a:t>. 6 kwietnia 1875r., </a:t>
            </a:r>
            <a:r>
              <a:rPr lang="pl-PL" dirty="0" smtClean="0"/>
              <a:t>zmarła </a:t>
            </a:r>
            <a:r>
              <a:rPr lang="pl-PL" dirty="0"/>
              <a:t>8 marca 1958r</a:t>
            </a:r>
            <a:r>
              <a:rPr lang="pl-PL" dirty="0" smtClean="0"/>
              <a:t>.</a:t>
            </a:r>
          </a:p>
          <a:p>
            <a:r>
              <a:rPr lang="pl-PL" dirty="0" smtClean="0"/>
              <a:t>aktorka</a:t>
            </a:r>
            <a:r>
              <a:rPr lang="pl-PL" dirty="0"/>
              <a:t>, reżyserka, dyrektorka </a:t>
            </a:r>
            <a:r>
              <a:rPr lang="pl-PL" dirty="0" smtClean="0"/>
              <a:t>teatrów</a:t>
            </a:r>
          </a:p>
          <a:p>
            <a:r>
              <a:rPr lang="pl-PL" dirty="0" smtClean="0"/>
              <a:t>występowała </a:t>
            </a:r>
            <a:r>
              <a:rPr lang="pl-PL" dirty="0"/>
              <a:t>na deskach teatrów </a:t>
            </a:r>
            <a:r>
              <a:rPr lang="pl-PL" dirty="0" smtClean="0"/>
              <a:t>głównie w Krakowie, </a:t>
            </a:r>
            <a:br>
              <a:rPr lang="pl-PL" dirty="0" smtClean="0"/>
            </a:br>
            <a:r>
              <a:rPr lang="pl-PL" dirty="0" smtClean="0"/>
              <a:t>Lwowie </a:t>
            </a:r>
            <a:r>
              <a:rPr lang="pl-PL" dirty="0"/>
              <a:t>i </a:t>
            </a:r>
            <a:r>
              <a:rPr lang="pl-PL" dirty="0" smtClean="0"/>
              <a:t>Warszawie</a:t>
            </a:r>
          </a:p>
          <a:p>
            <a:r>
              <a:rPr lang="pl-PL" dirty="0" smtClean="0"/>
              <a:t>grała </a:t>
            </a:r>
            <a:r>
              <a:rPr lang="pl-PL" dirty="0"/>
              <a:t>m.in. Rachelę w ‘Weselu’ Wyspiańskiego oraz wcielała się w role w sztukach Stanisława Przybyszewskiego i Jerzego </a:t>
            </a:r>
            <a:r>
              <a:rPr lang="pl-PL" dirty="0" smtClean="0"/>
              <a:t>Żuławskiego</a:t>
            </a:r>
          </a:p>
          <a:p>
            <a:r>
              <a:rPr lang="pl-PL" dirty="0" smtClean="0"/>
              <a:t>ciekawostka</a:t>
            </a:r>
            <a:r>
              <a:rPr lang="pl-PL" dirty="0"/>
              <a:t>: Zakochał się w niej, dużo od niej młodszy pisarz, malarz i filozof Stanisław Ignacy Witkiewicz, Witkacy. Romans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aktorką uwiecznił w powieści pt. "622 upadki </a:t>
            </a:r>
            <a:r>
              <a:rPr lang="pl-PL" dirty="0" err="1"/>
              <a:t>Bunga</a:t>
            </a:r>
            <a:r>
              <a:rPr lang="pl-PL" dirty="0"/>
              <a:t> czyli Demoniczna kobieta". W powieści tej Irena Solska to demoniczna pani </a:t>
            </a:r>
            <a:r>
              <a:rPr lang="pl-PL" dirty="0" err="1" smtClean="0"/>
              <a:t>Acne</a:t>
            </a:r>
            <a:endParaRPr lang="pl-PL" dirty="0" smtClean="0"/>
          </a:p>
          <a:p>
            <a:endParaRPr lang="pl-PL" dirty="0"/>
          </a:p>
          <a:p>
            <a:r>
              <a:rPr lang="pl-PL" sz="1700" i="1" dirty="0" smtClean="0"/>
              <a:t>„„</a:t>
            </a:r>
            <a:r>
              <a:rPr lang="pl-PL" sz="1700" i="1" dirty="0"/>
              <a:t>Była efektem fantazmatycznych scenariuszy swojej epoki. Pożądana przez swoich współczesnych, na scenie i w życiu, stała się zwielokrotnionym portretem samej siebie – innej. Pożądanie zawsze szuka nowego obiektu – Solska musiała grać wiele ról. Nietrudno dostrzec, że fantazmat, w którym została obsadzona, skonstruowany był wokół przedstawień kobiet z literatury, sztuki, estetyki i polityki modernizmu. Innymi słowy, że był on kreacją i wytworem kultury” </a:t>
            </a:r>
            <a:r>
              <a:rPr lang="pl-PL" sz="1700" dirty="0" smtClean="0"/>
              <a:t>– </a:t>
            </a:r>
            <a:r>
              <a:rPr lang="pl-PL" sz="1700" dirty="0"/>
              <a:t>Łucja </a:t>
            </a:r>
            <a:r>
              <a:rPr lang="pl-PL" sz="1700" dirty="0" err="1" smtClean="0"/>
              <a:t>Iwanczewska</a:t>
            </a:r>
            <a:r>
              <a:rPr lang="pl-PL" sz="1700" dirty="0" smtClean="0"/>
              <a:t>”</a:t>
            </a:r>
            <a:endParaRPr lang="pl-PL" sz="1700" dirty="0"/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2052" name="Picture 4" descr="Plik:Irena Solska Polish ac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520280" cy="3679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085184"/>
            <a:ext cx="6512511" cy="1143000"/>
          </a:xfrm>
        </p:spPr>
        <p:txBody>
          <a:bodyPr/>
          <a:lstStyle/>
          <a:p>
            <a:r>
              <a:rPr lang="pl-PL" b="0" dirty="0">
                <a:effectLst/>
              </a:rPr>
              <a:t>Wanda Siemaszkowa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051720" y="692696"/>
            <a:ext cx="6885384" cy="4392488"/>
          </a:xfrm>
        </p:spPr>
        <p:txBody>
          <a:bodyPr>
            <a:normAutofit/>
          </a:bodyPr>
          <a:lstStyle/>
          <a:p>
            <a:pPr algn="r"/>
            <a:r>
              <a:rPr lang="pl-PL" sz="1800" dirty="0" smtClean="0"/>
              <a:t>ur</a:t>
            </a:r>
            <a:r>
              <a:rPr lang="pl-PL" sz="1800" dirty="0"/>
              <a:t>. się 30 grudnia </a:t>
            </a:r>
            <a:r>
              <a:rPr lang="pl-PL" sz="1800" dirty="0" smtClean="0"/>
              <a:t>1867 r., </a:t>
            </a:r>
            <a:r>
              <a:rPr lang="pl-PL" sz="1800" dirty="0"/>
              <a:t>zmarła 6 sierpnia 1947 r</a:t>
            </a:r>
            <a:r>
              <a:rPr lang="pl-PL" sz="1800" dirty="0" smtClean="0"/>
              <a:t>. </a:t>
            </a:r>
            <a:endParaRPr lang="pl-PL" sz="1800" dirty="0"/>
          </a:p>
          <a:p>
            <a:pPr algn="r"/>
            <a:r>
              <a:rPr lang="pl-PL" sz="1800" dirty="0" smtClean="0"/>
              <a:t>aktorka</a:t>
            </a:r>
            <a:r>
              <a:rPr lang="pl-PL" sz="1800" dirty="0"/>
              <a:t>, dyrektorka teatru, od </a:t>
            </a:r>
            <a:r>
              <a:rPr lang="pl-PL" sz="1800" dirty="0" smtClean="0"/>
              <a:t>dziecka z nim związana</a:t>
            </a:r>
          </a:p>
          <a:p>
            <a:pPr algn="r"/>
            <a:r>
              <a:rPr lang="pl-PL" sz="1800" dirty="0" smtClean="0"/>
              <a:t>pasjonatka modernizmu</a:t>
            </a:r>
          </a:p>
          <a:p>
            <a:pPr algn="r"/>
            <a:r>
              <a:rPr lang="pl-PL" sz="1800" dirty="0" smtClean="0"/>
              <a:t>wcieliła </a:t>
            </a:r>
            <a:r>
              <a:rPr lang="pl-PL" sz="1800" dirty="0"/>
              <a:t>się m.in. </a:t>
            </a:r>
            <a:r>
              <a:rPr lang="pl-PL" sz="1800" dirty="0" smtClean="0"/>
              <a:t>w </a:t>
            </a:r>
            <a:r>
              <a:rPr lang="pl-PL" sz="1800" dirty="0"/>
              <a:t>rolę </a:t>
            </a:r>
            <a:r>
              <a:rPr lang="pl-PL" sz="1800" dirty="0" smtClean="0"/>
              <a:t>szalonej </a:t>
            </a:r>
            <a:r>
              <a:rPr lang="pl-PL" sz="1800" dirty="0"/>
              <a:t>Julki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W sieci Jana Augusta Kisielewskiego,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Młynarki </a:t>
            </a:r>
            <a:r>
              <a:rPr lang="pl-PL" sz="1800" dirty="0"/>
              <a:t>z Zaczarowanego koła Lucjana Rydla,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czy Hanki </a:t>
            </a:r>
            <a:r>
              <a:rPr lang="pl-PL" sz="1800" dirty="0"/>
              <a:t>z Woźnicy </a:t>
            </a:r>
            <a:r>
              <a:rPr lang="pl-PL" sz="1800" dirty="0" err="1" smtClean="0"/>
              <a:t>Henszla</a:t>
            </a:r>
            <a:endParaRPr lang="pl-PL" sz="1500" dirty="0" smtClean="0"/>
          </a:p>
          <a:p>
            <a:pPr algn="r"/>
            <a:endParaRPr lang="pl-PL" sz="1500" dirty="0" smtClean="0"/>
          </a:p>
          <a:p>
            <a:pPr algn="r"/>
            <a:r>
              <a:rPr lang="pl-PL" sz="1400" dirty="0" smtClean="0"/>
              <a:t>"</a:t>
            </a:r>
            <a:r>
              <a:rPr lang="pl-PL" sz="1400" dirty="0"/>
              <a:t>Pani Siemaszkowa w 'Fauście' jest niezrównana"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- </a:t>
            </a:r>
            <a:r>
              <a:rPr lang="pl-PL" sz="1400" dirty="0"/>
              <a:t>pisał Jan Sten. - "Ani cienia szablonu, tylko niesłychana prostota;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najbardziej </a:t>
            </a:r>
            <a:r>
              <a:rPr lang="pl-PL" sz="1400" dirty="0"/>
              <a:t>umiarkowane użycie tego, co się nazywa 'grą aktorską',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deklamacja </a:t>
            </a:r>
            <a:r>
              <a:rPr lang="pl-PL" sz="1400" dirty="0"/>
              <a:t>piękniejsza może niż kiedykolwiek. Scena przed posągiem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Matki </a:t>
            </a:r>
            <a:r>
              <a:rPr lang="pl-PL" sz="1400" dirty="0"/>
              <a:t>Boskiej i ostatnia scena więzienna były wprost przepyszne</a:t>
            </a:r>
            <a:r>
              <a:rPr lang="pl-PL" sz="1400" dirty="0" smtClean="0"/>
              <a:t>,</a:t>
            </a:r>
            <a:br>
              <a:rPr lang="pl-PL" sz="1400" dirty="0" smtClean="0"/>
            </a:br>
            <a:r>
              <a:rPr lang="pl-PL" sz="1400" dirty="0" smtClean="0"/>
              <a:t> </a:t>
            </a:r>
            <a:r>
              <a:rPr lang="pl-PL" sz="1400" dirty="0"/>
              <a:t>umiejętnym połączeniem wielkiej poezji z właściwym artystce realizmem." ("Krytyka" 1901, z. 2)</a:t>
            </a:r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074" name="Picture 2" descr="http://teatr-rzeszow.pl/files/image/siemaszkowa%2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024336" cy="424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5589240"/>
            <a:ext cx="6512511" cy="1143000"/>
          </a:xfrm>
        </p:spPr>
        <p:txBody>
          <a:bodyPr/>
          <a:lstStyle/>
          <a:p>
            <a:r>
              <a:rPr lang="pl-PL" dirty="0" smtClean="0"/>
              <a:t>Bronisława Ostrowska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7768952" cy="4536504"/>
          </a:xfrm>
        </p:spPr>
        <p:txBody>
          <a:bodyPr>
            <a:normAutofit lnSpcReduction="10000"/>
          </a:bodyPr>
          <a:lstStyle/>
          <a:p>
            <a:pPr algn="r"/>
            <a:r>
              <a:rPr lang="pl-PL" dirty="0" smtClean="0"/>
              <a:t>z </a:t>
            </a:r>
            <a:r>
              <a:rPr lang="pl-PL" dirty="0"/>
              <a:t>domu </a:t>
            </a:r>
            <a:r>
              <a:rPr lang="pl-PL" dirty="0" smtClean="0"/>
              <a:t>Mierz-Brzezicka</a:t>
            </a:r>
          </a:p>
          <a:p>
            <a:pPr marL="87313" indent="-41275" algn="r"/>
            <a:r>
              <a:rPr lang="pl-PL" dirty="0" smtClean="0"/>
              <a:t>ur</a:t>
            </a:r>
            <a:r>
              <a:rPr lang="pl-PL" dirty="0"/>
              <a:t>. w listopadzie 1881 roku w </a:t>
            </a:r>
            <a:r>
              <a:rPr lang="pl-PL" dirty="0" smtClean="0"/>
              <a:t>Warszawie</a:t>
            </a:r>
          </a:p>
          <a:p>
            <a:pPr marL="87313" indent="-41275" algn="r"/>
            <a:r>
              <a:rPr lang="pl-PL" dirty="0" smtClean="0"/>
              <a:t>zm</a:t>
            </a:r>
            <a:r>
              <a:rPr lang="pl-PL" dirty="0"/>
              <a:t>. 18 </a:t>
            </a:r>
            <a:r>
              <a:rPr lang="pl-PL" dirty="0" smtClean="0"/>
              <a:t>maja 1928 w rodzimym mieście</a:t>
            </a:r>
          </a:p>
          <a:p>
            <a:pPr algn="r"/>
            <a:r>
              <a:rPr lang="pl-PL" dirty="0" smtClean="0"/>
              <a:t>pseudonimy </a:t>
            </a:r>
            <a:r>
              <a:rPr lang="pl-PL" dirty="0" err="1"/>
              <a:t>Edma</a:t>
            </a:r>
            <a:r>
              <a:rPr lang="pl-PL" dirty="0"/>
              <a:t> Mierz, Wojciech </a:t>
            </a:r>
            <a:r>
              <a:rPr lang="pl-PL" dirty="0" smtClean="0"/>
              <a:t>Chełmski </a:t>
            </a:r>
          </a:p>
          <a:p>
            <a:pPr algn="r"/>
            <a:r>
              <a:rPr lang="pl-PL" dirty="0" smtClean="0"/>
              <a:t>poetka</a:t>
            </a:r>
            <a:r>
              <a:rPr lang="pl-PL" dirty="0"/>
              <a:t> polska okresu Młodej </a:t>
            </a:r>
            <a:r>
              <a:rPr lang="pl-PL" dirty="0" smtClean="0"/>
              <a:t>Polski </a:t>
            </a:r>
          </a:p>
          <a:p>
            <a:pPr algn="r"/>
            <a:r>
              <a:rPr lang="pl-PL" dirty="0" smtClean="0"/>
              <a:t>tłumaczka </a:t>
            </a:r>
            <a:r>
              <a:rPr lang="pl-PL" dirty="0"/>
              <a:t>poezji francuskiej </a:t>
            </a:r>
          </a:p>
          <a:p>
            <a:pPr algn="r"/>
            <a:r>
              <a:rPr lang="pl-PL" dirty="0" smtClean="0"/>
              <a:t>pisarka </a:t>
            </a:r>
            <a:r>
              <a:rPr lang="pl-PL" dirty="0"/>
              <a:t>książek dla </a:t>
            </a:r>
            <a:r>
              <a:rPr lang="pl-PL" dirty="0" smtClean="0"/>
              <a:t>dzieci</a:t>
            </a:r>
            <a:endParaRPr lang="pl-PL" dirty="0"/>
          </a:p>
          <a:p>
            <a:pPr algn="r"/>
            <a:endParaRPr lang="pl-PL" sz="1300" dirty="0" smtClean="0"/>
          </a:p>
          <a:p>
            <a:pPr lvl="8" algn="r"/>
            <a:r>
              <a:rPr lang="pl-PL" sz="1300" i="1" dirty="0" smtClean="0"/>
              <a:t>A </a:t>
            </a:r>
            <a:r>
              <a:rPr lang="pl-PL" sz="1300" i="1" dirty="0"/>
              <a:t>ja jestem malutka</a:t>
            </a:r>
            <a:br>
              <a:rPr lang="pl-PL" sz="1300" i="1" dirty="0"/>
            </a:br>
            <a:r>
              <a:rPr lang="pl-PL" sz="1300" i="1" dirty="0"/>
              <a:t>Błękitna niezabudka.</a:t>
            </a:r>
            <a:br>
              <a:rPr lang="pl-PL" sz="1300" i="1" dirty="0"/>
            </a:br>
            <a:r>
              <a:rPr lang="pl-PL" sz="1300" i="1" dirty="0"/>
              <a:t>Zerwali mnie z nad potoczka</a:t>
            </a:r>
            <a:br>
              <a:rPr lang="pl-PL" sz="1300" i="1" dirty="0"/>
            </a:br>
            <a:r>
              <a:rPr lang="pl-PL" sz="1300" i="1" dirty="0"/>
              <a:t>Mówiąc, że mam żabie oczka.</a:t>
            </a:r>
            <a:br>
              <a:rPr lang="pl-PL" sz="1300" i="1" dirty="0"/>
            </a:br>
            <a:r>
              <a:rPr lang="pl-PL" sz="1300" i="1" dirty="0"/>
              <a:t>Upraszam bardzo skromnie</a:t>
            </a:r>
            <a:br>
              <a:rPr lang="pl-PL" sz="1300" i="1" dirty="0"/>
            </a:br>
            <a:r>
              <a:rPr lang="pl-PL" sz="1300" i="1" dirty="0"/>
              <a:t>Nie zapomnijcież o </a:t>
            </a:r>
            <a:r>
              <a:rPr lang="pl-PL" sz="1300" i="1" dirty="0" smtClean="0"/>
              <a:t>mnie!</a:t>
            </a:r>
            <a:endParaRPr lang="pl-PL" sz="1300" i="1" dirty="0"/>
          </a:p>
          <a:p>
            <a:pPr marL="1433512" lvl="8" indent="0" algn="r">
              <a:buNone/>
            </a:pPr>
            <a:r>
              <a:rPr lang="pl-PL" sz="1100" i="1" dirty="0" smtClean="0"/>
              <a:t>Taniec </a:t>
            </a:r>
            <a:r>
              <a:rPr lang="pl-PL" sz="1100" i="1" dirty="0"/>
              <a:t>kwiatków</a:t>
            </a:r>
            <a:r>
              <a:rPr lang="pl-PL" sz="1100" dirty="0"/>
              <a:t> w: </a:t>
            </a:r>
            <a:r>
              <a:rPr lang="pl-PL" sz="1100" i="1" dirty="0"/>
              <a:t>Narodziny bajki: obrazki sceniczne</a:t>
            </a:r>
            <a:r>
              <a:rPr lang="pl-PL" sz="1300" dirty="0"/>
              <a:t> </a:t>
            </a:r>
          </a:p>
          <a:p>
            <a:pPr algn="r"/>
            <a:endParaRPr lang="pl-PL" dirty="0"/>
          </a:p>
        </p:txBody>
      </p:sp>
      <p:pic>
        <p:nvPicPr>
          <p:cNvPr id="2050" name="Picture 2" descr="http://upload.wikimedia.org/wikipedia/commons/e/e9/Portrait_of_Bronis%C5%82awa_Ostrowska_by_Konrad_Krzy%C5%BCanow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07927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zakrzywiona w prawo 4">
            <a:hlinkClick r:id="rId3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16824" cy="3474720"/>
          </a:xfrm>
        </p:spPr>
        <p:txBody>
          <a:bodyPr>
            <a:normAutofit fontScale="47500" lnSpcReduction="20000"/>
          </a:bodyPr>
          <a:lstStyle/>
          <a:p>
            <a:r>
              <a:rPr lang="pl-PL" dirty="0" smtClean="0"/>
              <a:t>Muzyka- Karol </a:t>
            </a:r>
            <a:r>
              <a:rPr lang="pl-PL" dirty="0"/>
              <a:t>Szymanowski - </a:t>
            </a:r>
            <a:r>
              <a:rPr lang="pl-PL" dirty="0" err="1"/>
              <a:t>Etude</a:t>
            </a:r>
            <a:r>
              <a:rPr lang="pl-PL" dirty="0"/>
              <a:t> in B </a:t>
            </a:r>
            <a:r>
              <a:rPr lang="pl-PL" dirty="0" err="1"/>
              <a:t>flat</a:t>
            </a:r>
            <a:r>
              <a:rPr lang="pl-PL" dirty="0"/>
              <a:t> minor, Op. 4, No. </a:t>
            </a:r>
            <a:r>
              <a:rPr lang="pl-PL" dirty="0" smtClean="0"/>
              <a:t>3</a:t>
            </a:r>
          </a:p>
          <a:p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smtClean="0"/>
              <a:t>www.ikmag.pl/miesiecznik/kobiety_niezapomniane/maria_komornicka_mezczyzna_uwieziony_w_kobiecym_ciele.html</a:t>
            </a:r>
          </a:p>
          <a:p>
            <a:r>
              <a:rPr lang="pl-PL" dirty="0" smtClean="0"/>
              <a:t>Kompendium Gimnazjalisty - Wydawnictwo IBIS</a:t>
            </a:r>
          </a:p>
          <a:p>
            <a:r>
              <a:rPr lang="pl-PL" dirty="0" smtClean="0"/>
              <a:t>Literatura Młodej Polski – Andrzej Z. Makowiecki</a:t>
            </a:r>
          </a:p>
          <a:p>
            <a:r>
              <a:rPr lang="pl-PL" dirty="0"/>
              <a:t>http://</a:t>
            </a:r>
            <a:r>
              <a:rPr lang="pl-PL" dirty="0" smtClean="0"/>
              <a:t>www.youtube.com/watch?v=0oQjCq9M6Eg</a:t>
            </a:r>
          </a:p>
          <a:p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smtClean="0"/>
              <a:t>www.grupaphp.com/klasyka/komornicka.php</a:t>
            </a:r>
          </a:p>
          <a:p>
            <a:r>
              <a:rPr lang="pl-PL" dirty="0"/>
              <a:t>http://pl.wikipedia.org/wiki/M%C5%82oda_Polska</a:t>
            </a:r>
          </a:p>
          <a:p>
            <a:r>
              <a:rPr lang="pl-PL" dirty="0" smtClean="0"/>
              <a:t>http</a:t>
            </a:r>
            <a:r>
              <a:rPr lang="pl-PL" dirty="0"/>
              <a:t>://pl.wikipedia.org/wiki/Maria_Komornicka</a:t>
            </a:r>
          </a:p>
          <a:p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smtClean="0"/>
              <a:t>pl.wikipedia.org/wiki/Kazimiera_Zawistowska</a:t>
            </a:r>
          </a:p>
          <a:p>
            <a:r>
              <a:rPr lang="pl-PL" dirty="0"/>
              <a:t>http</a:t>
            </a:r>
            <a:r>
              <a:rPr lang="pl-PL" dirty="0" smtClean="0"/>
              <a:t>://pl.wikipedia.org/wiki/Maria_Rodziewicz%C3%B3wna</a:t>
            </a:r>
          </a:p>
          <a:p>
            <a:r>
              <a:rPr lang="pl-PL" dirty="0"/>
              <a:t>http://</a:t>
            </a:r>
            <a:r>
              <a:rPr lang="pl-PL" dirty="0" smtClean="0"/>
              <a:t>pl.wikipedia.org/wiki/Helena_Mniszk%C3%B3wna</a:t>
            </a:r>
          </a:p>
          <a:p>
            <a:r>
              <a:rPr lang="pl-PL" dirty="0"/>
              <a:t>http://</a:t>
            </a:r>
            <a:r>
              <a:rPr lang="pl-PL" dirty="0" smtClean="0"/>
              <a:t>pl.wikipedia.org/wiki/Wanda_Siemaszkowa</a:t>
            </a:r>
          </a:p>
          <a:p>
            <a:r>
              <a:rPr lang="pl-PL" dirty="0"/>
              <a:t>http://</a:t>
            </a:r>
            <a:r>
              <a:rPr lang="pl-PL" dirty="0" smtClean="0"/>
              <a:t>pl.wikipedia.org/wiki/Irena_Solska</a:t>
            </a:r>
          </a:p>
          <a:p>
            <a:r>
              <a:rPr lang="pl-PL" dirty="0"/>
              <a:t>http://www.polskiemuzy.pl/Oferta.aspx?mas=%</a:t>
            </a:r>
            <a:r>
              <a:rPr lang="pl-PL" dirty="0" smtClean="0"/>
              <a:t>2096&amp;kat=99&amp;page=1&amp;id=PTE00H&amp;AspxAutoDetectCookieSupport=1</a:t>
            </a:r>
          </a:p>
          <a:p>
            <a:r>
              <a:rPr lang="pl-PL" dirty="0"/>
              <a:t>http://</a:t>
            </a:r>
            <a:r>
              <a:rPr lang="pl-PL" dirty="0" smtClean="0"/>
              <a:t>pl.wikiquote.org/wiki/Bronis%C5%82awa_Ostrowska</a:t>
            </a:r>
          </a:p>
          <a:p>
            <a:r>
              <a:rPr lang="pl-PL" dirty="0"/>
              <a:t>http://www.culture.pl/baza-teatr-pelna-tresc/-/</a:t>
            </a:r>
            <a:r>
              <a:rPr lang="pl-PL" dirty="0" smtClean="0"/>
              <a:t>eo_event_asset_publisher/eAN5/content/wanda-siemaszkowa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4572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Dziękujemy za uwagę!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75856" y="335699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PROJEKT „FIN </a:t>
            </a:r>
            <a:r>
              <a:rPr lang="pl-PL" dirty="0"/>
              <a:t>DE SIECLE W KRAKOWIE I </a:t>
            </a:r>
            <a:r>
              <a:rPr lang="pl-PL" dirty="0" smtClean="0"/>
              <a:t>DĄBROWIE”</a:t>
            </a:r>
          </a:p>
          <a:p>
            <a:pPr algn="r"/>
            <a:r>
              <a:rPr lang="pl-PL" dirty="0" smtClean="0"/>
              <a:t>Klasa </a:t>
            </a:r>
            <a:r>
              <a:rPr lang="pl-PL" dirty="0" err="1" smtClean="0"/>
              <a:t>IIa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4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hlinkClick r:id="rId2" action="ppaction://hlinksldjump"/>
              </a:rPr>
              <a:t>Wprowadzenie do epoki</a:t>
            </a:r>
            <a:endParaRPr lang="pl-PL" dirty="0" smtClean="0"/>
          </a:p>
          <a:p>
            <a:r>
              <a:rPr lang="pl-PL" dirty="0">
                <a:hlinkClick r:id="rId3" action="ppaction://hlinksldjump"/>
              </a:rPr>
              <a:t>Gabriela </a:t>
            </a:r>
            <a:r>
              <a:rPr lang="pl-PL" dirty="0" smtClean="0">
                <a:hlinkClick r:id="rId3" action="ppaction://hlinksldjump"/>
              </a:rPr>
              <a:t>Zapolska</a:t>
            </a:r>
            <a:endParaRPr lang="pl-PL" dirty="0" smtClean="0"/>
          </a:p>
          <a:p>
            <a:r>
              <a:rPr lang="pl-PL" dirty="0">
                <a:hlinkClick r:id="rId4" action="ppaction://hlinksldjump"/>
              </a:rPr>
              <a:t>Kazimiera </a:t>
            </a:r>
            <a:r>
              <a:rPr lang="pl-PL" dirty="0" smtClean="0">
                <a:hlinkClick r:id="rId4" action="ppaction://hlinksldjump"/>
              </a:rPr>
              <a:t>Zawistowska</a:t>
            </a:r>
            <a:endParaRPr lang="pl-PL" dirty="0" smtClean="0"/>
          </a:p>
          <a:p>
            <a:r>
              <a:rPr lang="pl-PL" dirty="0">
                <a:hlinkClick r:id="rId5" action="ppaction://hlinksldjump"/>
              </a:rPr>
              <a:t>Maria </a:t>
            </a:r>
            <a:r>
              <a:rPr lang="pl-PL" dirty="0" smtClean="0">
                <a:hlinkClick r:id="rId5" action="ppaction://hlinksldjump"/>
              </a:rPr>
              <a:t>Radziewiczówna</a:t>
            </a:r>
            <a:endParaRPr lang="pl-PL" dirty="0" smtClean="0"/>
          </a:p>
          <a:p>
            <a:r>
              <a:rPr lang="pl-PL" dirty="0">
                <a:hlinkClick r:id="rId6" action="ppaction://hlinksldjump"/>
              </a:rPr>
              <a:t>Maria </a:t>
            </a:r>
            <a:r>
              <a:rPr lang="pl-PL" dirty="0" err="1">
                <a:hlinkClick r:id="rId6" action="ppaction://hlinksldjump"/>
              </a:rPr>
              <a:t>Jakubina</a:t>
            </a:r>
            <a:r>
              <a:rPr lang="pl-PL" dirty="0">
                <a:hlinkClick r:id="rId6" action="ppaction://hlinksldjump"/>
              </a:rPr>
              <a:t> </a:t>
            </a:r>
            <a:r>
              <a:rPr lang="pl-PL" dirty="0" smtClean="0">
                <a:hlinkClick r:id="rId6" action="ppaction://hlinksldjump"/>
              </a:rPr>
              <a:t>Komornicka</a:t>
            </a:r>
            <a:endParaRPr lang="pl-PL" dirty="0" smtClean="0"/>
          </a:p>
          <a:p>
            <a:r>
              <a:rPr lang="pl-PL" dirty="0">
                <a:hlinkClick r:id="rId7" action="ppaction://hlinksldjump"/>
              </a:rPr>
              <a:t>Helena </a:t>
            </a:r>
            <a:r>
              <a:rPr lang="pl-PL" dirty="0" smtClean="0">
                <a:hlinkClick r:id="rId7" action="ppaction://hlinksldjump"/>
              </a:rPr>
              <a:t>Mniszkówna</a:t>
            </a:r>
            <a:endParaRPr lang="pl-PL" dirty="0" smtClean="0"/>
          </a:p>
          <a:p>
            <a:r>
              <a:rPr lang="pl-PL" dirty="0">
                <a:hlinkClick r:id="rId8" action="ppaction://hlinksldjump"/>
              </a:rPr>
              <a:t>Irena </a:t>
            </a:r>
            <a:r>
              <a:rPr lang="pl-PL" dirty="0" smtClean="0">
                <a:hlinkClick r:id="rId8" action="ppaction://hlinksldjump"/>
              </a:rPr>
              <a:t>Solska</a:t>
            </a:r>
            <a:endParaRPr lang="pl-PL" dirty="0" smtClean="0"/>
          </a:p>
          <a:p>
            <a:r>
              <a:rPr lang="pl-PL" dirty="0">
                <a:hlinkClick r:id="rId9" action="ppaction://hlinksldjump"/>
              </a:rPr>
              <a:t>Wanda </a:t>
            </a:r>
            <a:r>
              <a:rPr lang="pl-PL" dirty="0" smtClean="0">
                <a:hlinkClick r:id="rId9" action="ppaction://hlinksldjump"/>
              </a:rPr>
              <a:t>Siemaszkowa</a:t>
            </a:r>
            <a:endParaRPr lang="pl-PL" dirty="0" smtClean="0"/>
          </a:p>
          <a:p>
            <a:r>
              <a:rPr lang="pl-PL" dirty="0">
                <a:hlinkClick r:id="rId10" action="ppaction://hlinksldjump"/>
              </a:rPr>
              <a:t>Bronisława </a:t>
            </a:r>
            <a:r>
              <a:rPr lang="pl-PL" dirty="0" smtClean="0">
                <a:hlinkClick r:id="rId10" action="ppaction://hlinksldjump"/>
              </a:rPr>
              <a:t>Ostrowska</a:t>
            </a:r>
            <a:endParaRPr lang="pl-PL" dirty="0" smtClean="0"/>
          </a:p>
          <a:p>
            <a:r>
              <a:rPr lang="pl-PL" dirty="0" smtClean="0">
                <a:hlinkClick r:id="rId11" action="ppaction://hlinksldjump"/>
              </a:rPr>
              <a:t>Literatura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90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908720"/>
            <a:ext cx="6400800" cy="46416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i="1" dirty="0" smtClean="0"/>
              <a:t>U schyłku </a:t>
            </a:r>
            <a:r>
              <a:rPr lang="pl-PL" i="1" dirty="0"/>
              <a:t>wieków nowa moda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Liczy </a:t>
            </a:r>
            <a:r>
              <a:rPr lang="pl-PL" i="1" dirty="0"/>
              <a:t>się znów sfera </a:t>
            </a:r>
            <a:r>
              <a:rPr lang="pl-PL" i="1" dirty="0" smtClean="0"/>
              <a:t>duchowa</a:t>
            </a:r>
            <a:r>
              <a:rPr lang="pl-PL" i="1" dirty="0"/>
              <a:t/>
            </a:r>
            <a:br>
              <a:rPr lang="pl-PL" i="1" dirty="0"/>
            </a:br>
            <a:r>
              <a:rPr lang="pl-PL" i="1" dirty="0" smtClean="0"/>
              <a:t>Modernizm w sztuce, literaturze</a:t>
            </a:r>
            <a:br>
              <a:rPr lang="pl-PL" i="1" dirty="0" smtClean="0"/>
            </a:br>
            <a:r>
              <a:rPr lang="pl-PL" i="1" dirty="0" smtClean="0"/>
              <a:t>A w filozofii zmiany duże</a:t>
            </a:r>
            <a:br>
              <a:rPr lang="pl-PL" i="1" dirty="0" smtClean="0"/>
            </a:br>
            <a:r>
              <a:rPr lang="pl-PL" i="1" dirty="0" smtClean="0"/>
              <a:t>Człowiek niepewny, zagrożony</a:t>
            </a:r>
            <a:br>
              <a:rPr lang="pl-PL" i="1" dirty="0" smtClean="0"/>
            </a:br>
            <a:r>
              <a:rPr lang="pl-PL" i="1" dirty="0" smtClean="0"/>
              <a:t>Pesymistycznie nastawiony</a:t>
            </a:r>
            <a:br>
              <a:rPr lang="pl-PL" i="1" dirty="0" smtClean="0"/>
            </a:br>
            <a:r>
              <a:rPr lang="pl-PL" i="1" dirty="0" smtClean="0"/>
              <a:t>Artyści zwą się cyganerią </a:t>
            </a:r>
            <a:br>
              <a:rPr lang="pl-PL" i="1" dirty="0" smtClean="0"/>
            </a:br>
            <a:r>
              <a:rPr lang="pl-PL" i="1" dirty="0" smtClean="0"/>
              <a:t>Nie grzeszą wiarą ni pruderią</a:t>
            </a:r>
            <a:br>
              <a:rPr lang="pl-PL" i="1" dirty="0" smtClean="0"/>
            </a:br>
            <a:r>
              <a:rPr lang="pl-PL" i="1" dirty="0" smtClean="0"/>
              <a:t>Sztukę dla sztuki odważnie głoszą</a:t>
            </a:r>
            <a:br>
              <a:rPr lang="pl-PL" i="1" dirty="0" smtClean="0"/>
            </a:br>
            <a:r>
              <a:rPr lang="pl-PL" i="1" dirty="0" smtClean="0"/>
              <a:t>I peleryny czarne noszą</a:t>
            </a:r>
            <a:br>
              <a:rPr lang="pl-PL" i="1" dirty="0" smtClean="0"/>
            </a:br>
            <a:r>
              <a:rPr lang="pl-PL" i="1" dirty="0" smtClean="0"/>
              <a:t>Swym zachowanie wciąż szokują</a:t>
            </a:r>
            <a:br>
              <a:rPr lang="pl-PL" i="1" dirty="0" smtClean="0"/>
            </a:br>
            <a:r>
              <a:rPr lang="pl-PL" i="1" dirty="0" smtClean="0"/>
              <a:t>Głośno poglądy manifestują</a:t>
            </a:r>
            <a:br>
              <a:rPr lang="pl-PL" i="1" dirty="0" smtClean="0"/>
            </a:br>
            <a:r>
              <a:rPr lang="pl-PL" i="1" dirty="0" smtClean="0"/>
              <a:t>Znów ku jednostce zmierza wszystko</a:t>
            </a:r>
            <a:br>
              <a:rPr lang="pl-PL" i="1" dirty="0" smtClean="0"/>
            </a:br>
            <a:r>
              <a:rPr lang="pl-PL" i="1" dirty="0" smtClean="0"/>
              <a:t>Czy łatwo było być modernistą?</a:t>
            </a:r>
            <a:br>
              <a:rPr lang="pl-PL" i="1" dirty="0" smtClean="0"/>
            </a:br>
            <a:endParaRPr lang="pl-PL" i="1" dirty="0" smtClean="0"/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AutoShape 2" descr="http://poczta.onet.pl/thumb.html?kid=34165647&amp;mid=402584518&amp;partPath=6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5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5445224"/>
            <a:ext cx="6512511" cy="1143000"/>
          </a:xfrm>
        </p:spPr>
        <p:txBody>
          <a:bodyPr/>
          <a:lstStyle/>
          <a:p>
            <a:r>
              <a:rPr lang="pl-PL" dirty="0"/>
              <a:t>Gabriela Zapolska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620688"/>
            <a:ext cx="7848872" cy="3474720"/>
          </a:xfrm>
        </p:spPr>
        <p:txBody>
          <a:bodyPr>
            <a:normAutofit lnSpcReduction="10000"/>
          </a:bodyPr>
          <a:lstStyle/>
          <a:p>
            <a:pPr marL="982663" lvl="4" indent="-260350" algn="r">
              <a:buClr>
                <a:srgbClr val="FA8D3D">
                  <a:lumMod val="75000"/>
                </a:srgbClr>
              </a:buClr>
            </a:pPr>
            <a:r>
              <a:rPr lang="pl-P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właściwie </a:t>
            </a:r>
            <a:r>
              <a:rPr lang="pl-P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Maria z </a:t>
            </a:r>
            <a:r>
              <a:rPr lang="pl-P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Korwin Piotrowskich</a:t>
            </a:r>
            <a:endParaRPr lang="pl-PL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r">
              <a:buClr>
                <a:srgbClr val="FA8D3D">
                  <a:lumMod val="75000"/>
                </a:srgbClr>
              </a:buClr>
            </a:pP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inne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pseudonimy: Józef </a:t>
            </a:r>
            <a:r>
              <a:rPr lang="pl-PL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Maskoff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, Walery Tomicki, 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Maryja 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r">
              <a:buClr>
                <a:srgbClr val="FA8D3D">
                  <a:lumMod val="75000"/>
                </a:srgbClr>
              </a:buClr>
            </a:pP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aktorka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, powieściopisarka, dramatopisarka, 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felietonistka 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r">
              <a:buClr>
                <a:srgbClr val="FA8D3D">
                  <a:lumMod val="75000"/>
                </a:srgbClr>
              </a:buClr>
            </a:pP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urodziła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się 30 marca 1857 w Podhajcach niedaleko 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Łucka 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r">
              <a:buClr>
                <a:srgbClr val="FA8D3D">
                  <a:lumMod val="75000"/>
                </a:srgbClr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zmarła we Lwowie 21 grudnia 1921 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roku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r">
              <a:buClr>
                <a:srgbClr val="FA8D3D">
                  <a:lumMod val="75000"/>
                </a:srgbClr>
              </a:buClr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r">
              <a:buNone/>
            </a:pPr>
            <a:r>
              <a:rPr lang="pl-PL" sz="1600" dirty="0" smtClean="0"/>
              <a:t>  </a:t>
            </a:r>
            <a:r>
              <a:rPr lang="pl-PL" sz="1600" dirty="0"/>
              <a:t> </a:t>
            </a:r>
          </a:p>
          <a:p>
            <a:pPr marL="45720" indent="0" algn="r">
              <a:buNone/>
            </a:pPr>
            <a:r>
              <a:rPr lang="pl-PL" sz="1600" dirty="0" smtClean="0"/>
              <a:t>„Każda </a:t>
            </a:r>
            <a:r>
              <a:rPr lang="pl-PL" sz="1600" dirty="0"/>
              <a:t>kobieta to fortepian – tylko trzeba umieć </a:t>
            </a:r>
            <a:r>
              <a:rPr lang="pl-PL" sz="1600" dirty="0" smtClean="0"/>
              <a:t>grać.”</a:t>
            </a:r>
            <a:r>
              <a:rPr lang="pl-PL" sz="1600" i="1" dirty="0"/>
              <a:t>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u="sng" dirty="0" smtClean="0">
                <a:hlinkClick r:id="rId2" action="ppaction://hlinksldjump"/>
              </a:rPr>
              <a:t>Moralność </a:t>
            </a:r>
            <a:r>
              <a:rPr lang="pl-PL" sz="1600" i="1" u="sng" dirty="0">
                <a:hlinkClick r:id="rId2" action="ppaction://hlinksldjump"/>
              </a:rPr>
              <a:t>pani Dulskiej</a:t>
            </a:r>
            <a:endParaRPr lang="pl-PL" sz="1600" u="sng" dirty="0"/>
          </a:p>
          <a:p>
            <a:pPr algn="r"/>
            <a:endParaRPr lang="pl-PL" dirty="0"/>
          </a:p>
        </p:txBody>
      </p:sp>
      <p:pic>
        <p:nvPicPr>
          <p:cNvPr id="4" name="Symbol zastępczy zawartości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3031914" cy="288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trzałka zakrzywiona w prawo 5">
            <a:hlinkClick r:id="rId4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589240"/>
            <a:ext cx="7262192" cy="1143000"/>
          </a:xfrm>
        </p:spPr>
        <p:txBody>
          <a:bodyPr/>
          <a:lstStyle/>
          <a:p>
            <a:r>
              <a:rPr lang="pl-PL" i="1" dirty="0"/>
              <a:t>Moralność pani Dulskiej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81947" y="404664"/>
            <a:ext cx="8752869" cy="53617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000" dirty="0"/>
              <a:t>Sztuka Zapolskiej jest tragifarsą, czyli </a:t>
            </a:r>
            <a:r>
              <a:rPr lang="pl-PL" sz="2000" dirty="0" smtClean="0"/>
              <a:t>połączeniem elementów komedii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elementami tragedii.  </a:t>
            </a:r>
            <a:r>
              <a:rPr lang="pl-PL" sz="2000" dirty="0" smtClean="0"/>
              <a:t>Główna </a:t>
            </a:r>
            <a:r>
              <a:rPr lang="pl-PL" sz="2000" dirty="0"/>
              <a:t>bohaterka – Aniela Dulska – jest postacią obłudną, dwulicową, fałszywą, chciwą, nie potrafi okazać życzliwości, gardzi ludźmi biednymi, słabymi i wrażliwym. Wszystko co robi, robi na pokaz. Jej postawa, nazywana "dulszczyzną", </a:t>
            </a:r>
            <a:r>
              <a:rPr lang="pl-PL" sz="2000" dirty="0" smtClean="0"/>
              <a:t>prezentuje </a:t>
            </a:r>
            <a:r>
              <a:rPr lang="pl-PL" sz="2000" dirty="0"/>
              <a:t>pozorną </a:t>
            </a:r>
            <a:r>
              <a:rPr lang="pl-PL" sz="2000" dirty="0" smtClean="0"/>
              <a:t>moralność</a:t>
            </a:r>
            <a:r>
              <a:rPr lang="pl-PL" sz="2000" dirty="0"/>
              <a:t>; życie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zakłamani i obłudzie. Sztuka była </a:t>
            </a:r>
            <a:br>
              <a:rPr lang="pl-PL" sz="2000" dirty="0" smtClean="0"/>
            </a:br>
            <a:r>
              <a:rPr lang="pl-PL" sz="2000" dirty="0" smtClean="0"/>
              <a:t>wystawiana  nie  tylko  na  </a:t>
            </a:r>
            <a:r>
              <a:rPr lang="pl-PL" sz="2000" dirty="0"/>
              <a:t>scenach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teatrów,   ale   </a:t>
            </a:r>
            <a:r>
              <a:rPr lang="pl-PL" sz="2000" dirty="0"/>
              <a:t>też </a:t>
            </a:r>
            <a:r>
              <a:rPr lang="pl-PL" sz="2000" dirty="0" smtClean="0"/>
              <a:t>  adaptowana  </a:t>
            </a:r>
            <a:r>
              <a:rPr lang="pl-PL" sz="2000" dirty="0"/>
              <a:t>na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potrzeby  filmowe.  Pierwsza część</a:t>
            </a:r>
            <a:br>
              <a:rPr lang="pl-PL" sz="2000" dirty="0" smtClean="0"/>
            </a:br>
            <a:r>
              <a:rPr lang="pl-PL" sz="2000" dirty="0" smtClean="0"/>
              <a:t>cyklu   "</a:t>
            </a:r>
            <a:r>
              <a:rPr lang="pl-PL" sz="2000" dirty="0"/>
              <a:t>Moralność </a:t>
            </a:r>
            <a:r>
              <a:rPr lang="pl-PL" sz="2000" dirty="0" smtClean="0"/>
              <a:t>  Pani   Dulskiej",</a:t>
            </a:r>
            <a:br>
              <a:rPr lang="pl-PL" sz="2000" dirty="0" smtClean="0"/>
            </a:br>
            <a:r>
              <a:rPr lang="pl-PL" sz="2000" dirty="0" smtClean="0"/>
              <a:t>z    kontynuacjami</a:t>
            </a:r>
            <a:r>
              <a:rPr lang="pl-PL" sz="2000" dirty="0"/>
              <a:t> </a:t>
            </a:r>
            <a:r>
              <a:rPr lang="pl-PL" sz="2000" dirty="0" smtClean="0"/>
              <a:t>   Pani    Dulska</a:t>
            </a:r>
            <a:br>
              <a:rPr lang="pl-PL" sz="2000" dirty="0" smtClean="0"/>
            </a:br>
            <a:r>
              <a:rPr lang="pl-PL" sz="2000" dirty="0" smtClean="0"/>
              <a:t>przed  sądem </a:t>
            </a:r>
            <a:r>
              <a:rPr lang="pl-PL" sz="2000" dirty="0"/>
              <a:t> </a:t>
            </a:r>
            <a:r>
              <a:rPr lang="pl-PL" sz="2000" dirty="0" smtClean="0"/>
              <a:t>i </a:t>
            </a:r>
            <a:r>
              <a:rPr lang="pl-PL" sz="2000" dirty="0"/>
              <a:t> Śmierć </a:t>
            </a:r>
            <a:r>
              <a:rPr lang="pl-PL" sz="2000" dirty="0" smtClean="0"/>
              <a:t> Felicjana</a:t>
            </a:r>
            <a:br>
              <a:rPr lang="pl-PL" sz="2000" dirty="0" smtClean="0"/>
            </a:br>
            <a:r>
              <a:rPr lang="pl-PL" sz="2000" dirty="0" smtClean="0"/>
              <a:t>Dulskiego. </a:t>
            </a:r>
            <a:r>
              <a:rPr lang="pl-PL" sz="2000" dirty="0"/>
              <a:t>Pełna nazwa </a:t>
            </a:r>
            <a:r>
              <a:rPr lang="pl-PL" sz="2000" dirty="0" smtClean="0"/>
              <a:t>utworu </a:t>
            </a:r>
            <a:r>
              <a:rPr lang="pl-PL" sz="2000" dirty="0"/>
              <a:t>to</a:t>
            </a:r>
            <a:r>
              <a:rPr lang="pl-PL" sz="2000" dirty="0" smtClean="0"/>
              <a:t>:</a:t>
            </a:r>
            <a:br>
              <a:rPr lang="pl-PL" sz="2000" dirty="0" smtClean="0"/>
            </a:br>
            <a:r>
              <a:rPr lang="pl-PL" sz="2000" i="1" dirty="0" smtClean="0"/>
              <a:t>Moralność </a:t>
            </a:r>
            <a:r>
              <a:rPr lang="pl-PL" sz="2000" i="1" dirty="0"/>
              <a:t>pani Dulskiej </a:t>
            </a:r>
            <a:r>
              <a:rPr lang="pl-PL" sz="2000" i="1" dirty="0" smtClean="0"/>
              <a:t>– tragifarsa </a:t>
            </a:r>
            <a:r>
              <a:rPr lang="pl-PL" sz="2000" i="1" dirty="0"/>
              <a:t>kołtuńska</a:t>
            </a:r>
            <a:r>
              <a:rPr lang="pl-PL" sz="2000" dirty="0"/>
              <a:t>.</a:t>
            </a:r>
          </a:p>
        </p:txBody>
      </p:sp>
      <p:pic>
        <p:nvPicPr>
          <p:cNvPr id="6" name="Picture 4" descr="http://www.nowyteatr.pl/foto/galerie/4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8249" b="-1"/>
          <a:stretch/>
        </p:blipFill>
        <p:spPr bwMode="auto">
          <a:xfrm>
            <a:off x="4558382" y="2636912"/>
            <a:ext cx="3672408" cy="2448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zycisk akcji: Strona główna 3">
            <a:hlinkClick r:id="rId3" action="ppaction://hlinksldjump" highlightClick="1"/>
          </p:cNvPr>
          <p:cNvSpPr/>
          <p:nvPr/>
        </p:nvSpPr>
        <p:spPr>
          <a:xfrm>
            <a:off x="395536" y="6093296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3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146034"/>
            <a:ext cx="7190184" cy="1143000"/>
          </a:xfrm>
        </p:spPr>
        <p:txBody>
          <a:bodyPr/>
          <a:lstStyle/>
          <a:p>
            <a:r>
              <a:rPr lang="pl-PL" dirty="0"/>
              <a:t>Kazimiera </a:t>
            </a:r>
            <a:r>
              <a:rPr lang="pl-PL" dirty="0" smtClean="0"/>
              <a:t>Zawistowska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339752" y="620688"/>
            <a:ext cx="6400800" cy="417646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pl-PL" dirty="0" smtClean="0"/>
              <a:t>ur</a:t>
            </a:r>
            <a:r>
              <a:rPr lang="pl-PL" dirty="0"/>
              <a:t>. 17 stycznia 1870, zm. 28 lutego </a:t>
            </a:r>
            <a:r>
              <a:rPr lang="pl-PL" dirty="0" smtClean="0"/>
              <a:t>1902</a:t>
            </a:r>
          </a:p>
          <a:p>
            <a:pPr algn="r"/>
            <a:r>
              <a:rPr lang="pl-PL" dirty="0" smtClean="0"/>
              <a:t> </a:t>
            </a:r>
            <a:r>
              <a:rPr lang="pl-PL" dirty="0"/>
              <a:t>pseudonim </a:t>
            </a:r>
            <a:r>
              <a:rPr lang="pl-PL" dirty="0" err="1"/>
              <a:t>Ira</a:t>
            </a:r>
            <a:r>
              <a:rPr lang="pl-PL" dirty="0"/>
              <a:t> </a:t>
            </a:r>
          </a:p>
          <a:p>
            <a:pPr algn="r"/>
            <a:r>
              <a:rPr lang="pl-PL" dirty="0" smtClean="0"/>
              <a:t>polska </a:t>
            </a:r>
            <a:r>
              <a:rPr lang="pl-PL" dirty="0"/>
              <a:t>poetka okresu Młodej Polski, </a:t>
            </a:r>
            <a:r>
              <a:rPr lang="pl-PL" dirty="0" smtClean="0"/>
              <a:t>tłumaczka </a:t>
            </a:r>
          </a:p>
          <a:p>
            <a:pPr algn="r"/>
            <a:r>
              <a:rPr lang="pl-PL" dirty="0" smtClean="0"/>
              <a:t>gruntownie </a:t>
            </a:r>
            <a:r>
              <a:rPr lang="pl-PL" dirty="0"/>
              <a:t>wykształcona, podróżowała po </a:t>
            </a:r>
            <a:r>
              <a:rPr lang="pl-PL" dirty="0" smtClean="0"/>
              <a:t>świecie</a:t>
            </a:r>
          </a:p>
          <a:p>
            <a:pPr algn="r"/>
            <a:r>
              <a:rPr lang="pl-PL" dirty="0" smtClean="0"/>
              <a:t>mało </a:t>
            </a:r>
            <a:r>
              <a:rPr lang="pl-PL" dirty="0"/>
              <a:t>znana za życia, publikowała w literackich czasopismach krakowskich i warszawskich ("Życie", "Krytyka" i "Chimera") erotyki i pejzażowe wiersze z życia wsi podolskiej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dirty="0"/>
              <a:t>przekłady wierszy belgijskich i francuskich </a:t>
            </a:r>
            <a:r>
              <a:rPr lang="pl-PL" dirty="0" smtClean="0"/>
              <a:t>symbolistów </a:t>
            </a:r>
          </a:p>
          <a:p>
            <a:pPr algn="r"/>
            <a:r>
              <a:rPr lang="pl-PL" dirty="0" smtClean="0"/>
              <a:t>jej </a:t>
            </a:r>
            <a:r>
              <a:rPr lang="pl-PL" dirty="0"/>
              <a:t>najważniejsze zbiory wierszy to: </a:t>
            </a:r>
            <a:r>
              <a:rPr lang="pl-PL" dirty="0" smtClean="0"/>
              <a:t>Poezje </a:t>
            </a:r>
            <a:r>
              <a:rPr lang="pl-PL" dirty="0"/>
              <a:t>oraz Utwory </a:t>
            </a:r>
            <a:r>
              <a:rPr lang="pl-PL" dirty="0" smtClean="0"/>
              <a:t>zebrane </a:t>
            </a:r>
          </a:p>
          <a:p>
            <a:pPr algn="r"/>
            <a:r>
              <a:rPr lang="pl-PL" dirty="0" smtClean="0"/>
              <a:t>zmarła </a:t>
            </a:r>
            <a:r>
              <a:rPr lang="pl-PL" dirty="0"/>
              <a:t>śmiercią </a:t>
            </a:r>
            <a:r>
              <a:rPr lang="pl-PL" dirty="0" smtClean="0"/>
              <a:t>samobójczą </a:t>
            </a:r>
            <a:endParaRPr lang="pl-PL" dirty="0"/>
          </a:p>
          <a:p>
            <a:pPr marL="45720" indent="0" algn="r">
              <a:buNone/>
            </a:pPr>
            <a:endParaRPr lang="pl-PL" sz="1800" b="1" i="1" dirty="0" smtClean="0"/>
          </a:p>
          <a:p>
            <a:pPr marL="45720" indent="0" algn="r">
              <a:buNone/>
            </a:pPr>
            <a:endParaRPr lang="pl-PL" sz="1800" b="1" i="1" dirty="0" smtClean="0"/>
          </a:p>
          <a:p>
            <a:pPr marL="45720" indent="0" algn="r">
              <a:buNone/>
            </a:pPr>
            <a:r>
              <a:rPr lang="pl-PL" sz="1800" b="1" i="1" dirty="0" smtClean="0"/>
              <a:t>„Dziś </a:t>
            </a:r>
            <a:r>
              <a:rPr lang="pl-PL" sz="1800" b="1" i="1" dirty="0"/>
              <a:t>dusza moja jest cichym grobowcem,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Wy</a:t>
            </a:r>
            <a:r>
              <a:rPr lang="pl-PL" sz="1800" b="1" i="1" dirty="0"/>
              <a:t>, jak motyle w grobowcu zbłąkane,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Ranicie </a:t>
            </a:r>
            <a:r>
              <a:rPr lang="pl-PL" sz="1800" b="1" i="1" dirty="0"/>
              <a:t>skrzydła o granitów ścianę</a:t>
            </a:r>
            <a:r>
              <a:rPr lang="pl-PL" sz="1800" b="1" i="1" dirty="0" smtClean="0"/>
              <a:t>.”</a:t>
            </a:r>
            <a:endParaRPr lang="pl-PL" sz="1800" b="1" i="1" dirty="0"/>
          </a:p>
          <a:p>
            <a:endParaRPr lang="pl-PL" dirty="0"/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026" name="Picture 2" descr="KazimieraZawistow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381250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228921"/>
            <a:ext cx="7046168" cy="1143000"/>
          </a:xfrm>
        </p:spPr>
        <p:txBody>
          <a:bodyPr/>
          <a:lstStyle/>
          <a:p>
            <a:r>
              <a:rPr lang="pl-PL" dirty="0">
                <a:effectLst/>
              </a:rPr>
              <a:t>Maria </a:t>
            </a:r>
            <a:r>
              <a:rPr lang="pl-PL" dirty="0" smtClean="0">
                <a:effectLst/>
              </a:rPr>
              <a:t>Radziewiczówna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305" y="836712"/>
            <a:ext cx="6735887" cy="3960440"/>
          </a:xfrm>
        </p:spPr>
        <p:txBody>
          <a:bodyPr>
            <a:normAutofit fontScale="70000" lnSpcReduction="20000"/>
          </a:bodyPr>
          <a:lstStyle/>
          <a:p>
            <a:r>
              <a:rPr lang="pl-PL" sz="2300" dirty="0"/>
              <a:t>ur. 2 lutego 1863 we wsi </a:t>
            </a:r>
            <a:r>
              <a:rPr lang="pl-PL" sz="2300" dirty="0" err="1"/>
              <a:t>Pieniucha</a:t>
            </a:r>
            <a:r>
              <a:rPr lang="pl-PL" sz="2300" dirty="0"/>
              <a:t> na </a:t>
            </a:r>
            <a:r>
              <a:rPr lang="pl-PL" sz="2300" dirty="0" err="1" smtClean="0"/>
              <a:t>Grodzieńszczyźnie</a:t>
            </a:r>
            <a:endParaRPr lang="pl-PL" sz="2300" dirty="0"/>
          </a:p>
          <a:p>
            <a:r>
              <a:rPr lang="pl-PL" sz="2300" dirty="0" smtClean="0"/>
              <a:t>zm</a:t>
            </a:r>
            <a:r>
              <a:rPr lang="pl-PL" sz="2300" dirty="0"/>
              <a:t>. 16 listopada 1944 na folwarku Leonów pod </a:t>
            </a:r>
            <a:r>
              <a:rPr lang="pl-PL" sz="2300" dirty="0" smtClean="0"/>
              <a:t>Skierniewicami</a:t>
            </a:r>
          </a:p>
          <a:p>
            <a:r>
              <a:rPr lang="pl-PL" sz="2300" dirty="0"/>
              <a:t>pseudonimy </a:t>
            </a:r>
            <a:r>
              <a:rPr lang="pl-PL" sz="2300" dirty="0" err="1"/>
              <a:t>Zmogas</a:t>
            </a:r>
            <a:r>
              <a:rPr lang="pl-PL" sz="2300" dirty="0"/>
              <a:t>, Maro</a:t>
            </a:r>
            <a:r>
              <a:rPr lang="pl-PL" sz="2300" dirty="0" smtClean="0"/>
              <a:t> </a:t>
            </a:r>
            <a:endParaRPr lang="pl-PL" sz="2300" dirty="0"/>
          </a:p>
          <a:p>
            <a:r>
              <a:rPr lang="pl-PL" sz="2300" dirty="0" smtClean="0"/>
              <a:t>polska </a:t>
            </a:r>
            <a:r>
              <a:rPr lang="pl-PL" sz="2300" dirty="0"/>
              <a:t>pisarka, członkini Warszawskiego Towarzystwa </a:t>
            </a:r>
            <a:r>
              <a:rPr lang="pl-PL" sz="2300" dirty="0" smtClean="0"/>
              <a:t>Teozoficznego</a:t>
            </a:r>
          </a:p>
          <a:p>
            <a:r>
              <a:rPr lang="pl-PL" sz="2300" dirty="0" smtClean="0"/>
              <a:t>działała </a:t>
            </a:r>
            <a:r>
              <a:rPr lang="pl-PL" sz="2300" dirty="0"/>
              <a:t>aktywnie w społecznych organizacjach </a:t>
            </a:r>
            <a:r>
              <a:rPr lang="pl-PL" sz="2300" dirty="0" smtClean="0"/>
              <a:t>ziemiańskich</a:t>
            </a:r>
          </a:p>
          <a:p>
            <a:r>
              <a:rPr lang="pl-PL" sz="2300" dirty="0" smtClean="0"/>
              <a:t>w </a:t>
            </a:r>
            <a:r>
              <a:rPr lang="pl-PL" sz="2300" dirty="0"/>
              <a:t>swoich utworach często nawiązywała do pozytywizmu, przedstawiała też problemy kobiet i kult </a:t>
            </a:r>
            <a:r>
              <a:rPr lang="pl-PL" sz="2300" dirty="0" smtClean="0"/>
              <a:t>pracy</a:t>
            </a:r>
          </a:p>
          <a:p>
            <a:r>
              <a:rPr lang="pl-PL" sz="2300" dirty="0" smtClean="0"/>
              <a:t>jej </a:t>
            </a:r>
            <a:r>
              <a:rPr lang="pl-PL" sz="2300" dirty="0"/>
              <a:t>najsłynniejsze powieści to: "</a:t>
            </a:r>
            <a:r>
              <a:rPr lang="pl-PL" sz="2300" dirty="0" err="1"/>
              <a:t>Dewajtis</a:t>
            </a:r>
            <a:r>
              <a:rPr lang="pl-PL" sz="2300" dirty="0"/>
              <a:t>", "Lato leśnych ludzi ",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"</a:t>
            </a:r>
            <a:r>
              <a:rPr lang="pl-PL" sz="2300" dirty="0"/>
              <a:t>Między ustami a brzegiem pucharu", "Straszny dziadunio", "Wrzos</a:t>
            </a:r>
            <a:r>
              <a:rPr lang="pl-PL" sz="2300" dirty="0" smtClean="0"/>
              <a:t>"</a:t>
            </a:r>
          </a:p>
          <a:p>
            <a:endParaRPr lang="pl-PL" sz="1700" i="1" dirty="0" smtClean="0"/>
          </a:p>
          <a:p>
            <a:endParaRPr lang="pl-PL" sz="1700" i="1" dirty="0"/>
          </a:p>
          <a:p>
            <a:r>
              <a:rPr lang="pl-PL" sz="1700" i="1" dirty="0" smtClean="0"/>
              <a:t>„</a:t>
            </a:r>
            <a:r>
              <a:rPr lang="pl-PL" sz="2000" i="1" dirty="0" smtClean="0"/>
              <a:t>Kobieta </a:t>
            </a:r>
            <a:r>
              <a:rPr lang="pl-PL" sz="2000" i="1" dirty="0"/>
              <a:t>będzie kochać sto razy i zawsze będzie przysię</a:t>
            </a:r>
            <a:r>
              <a:rPr lang="pl-PL" sz="2000" i="1" u="sng" dirty="0"/>
              <a:t>ga</a:t>
            </a:r>
            <a:r>
              <a:rPr lang="pl-PL" sz="2000" i="1" dirty="0"/>
              <a:t>ć, 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że </a:t>
            </a:r>
            <a:r>
              <a:rPr lang="pl-PL" sz="2000" i="1" dirty="0"/>
              <a:t>tak kocha pierwszy raz</a:t>
            </a:r>
            <a:r>
              <a:rPr lang="pl-PL" sz="2000" i="1" dirty="0" smtClean="0"/>
              <a:t>.” - Czahary</a:t>
            </a:r>
            <a:endParaRPr lang="pl-PL" sz="2000" i="1" dirty="0"/>
          </a:p>
          <a:p>
            <a:endParaRPr lang="pl-PL" dirty="0"/>
          </a:p>
          <a:p>
            <a:pPr marL="4572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074" name="Picture 2" descr="http://c.wrzuta.pl/wi3029/a7de65fd0015b7de4aa79108/maria_rodziewiczow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483769" cy="3168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705" y="5013176"/>
            <a:ext cx="8198767" cy="1143000"/>
          </a:xfrm>
        </p:spPr>
        <p:txBody>
          <a:bodyPr/>
          <a:lstStyle/>
          <a:p>
            <a:r>
              <a:rPr lang="pl-PL" dirty="0"/>
              <a:t>Maria </a:t>
            </a:r>
            <a:r>
              <a:rPr lang="pl-PL" dirty="0" err="1" smtClean="0"/>
              <a:t>Jakubina</a:t>
            </a:r>
            <a:r>
              <a:rPr lang="pl-PL" dirty="0" smtClean="0"/>
              <a:t> Komornicka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4245" y="836712"/>
            <a:ext cx="6400800" cy="347472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ur</a:t>
            </a:r>
            <a:r>
              <a:rPr lang="pl-PL" dirty="0"/>
              <a:t>. 25 lipca 1876 w Grabowie nad Pilicą, zm. 8 marca 1949 w </a:t>
            </a:r>
            <a:r>
              <a:rPr lang="pl-PL" dirty="0" smtClean="0"/>
              <a:t>Izabelinie </a:t>
            </a:r>
          </a:p>
          <a:p>
            <a:r>
              <a:rPr lang="pl-PL" dirty="0" smtClean="0"/>
              <a:t>polska </a:t>
            </a:r>
            <a:r>
              <a:rPr lang="pl-PL" dirty="0"/>
              <a:t>poetka, tłumaczka i krytyczka </a:t>
            </a:r>
            <a:r>
              <a:rPr lang="pl-PL" dirty="0" smtClean="0"/>
              <a:t>literacka</a:t>
            </a:r>
            <a:endParaRPr lang="pl-PL" dirty="0"/>
          </a:p>
          <a:p>
            <a:r>
              <a:rPr lang="pl-PL" dirty="0" smtClean="0"/>
              <a:t>jedna </a:t>
            </a:r>
            <a:r>
              <a:rPr lang="pl-PL" dirty="0"/>
              <a:t>z najwybitniejszych poetek Młodej </a:t>
            </a:r>
            <a:r>
              <a:rPr lang="pl-PL" dirty="0" smtClean="0"/>
              <a:t>Polski</a:t>
            </a:r>
            <a:endParaRPr lang="pl-PL" dirty="0"/>
          </a:p>
          <a:p>
            <a:r>
              <a:rPr lang="pl-PL" dirty="0" smtClean="0"/>
              <a:t>przez </a:t>
            </a:r>
            <a:r>
              <a:rPr lang="pl-PL" dirty="0"/>
              <a:t>6 miesięcy studiowała na Uniwersytecie w Cambridge w </a:t>
            </a:r>
            <a:r>
              <a:rPr lang="pl-PL" dirty="0" smtClean="0"/>
              <a:t>Anglii</a:t>
            </a:r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wieku 31 lat spaliła w kominku suknię i przywdziała męski strój. Rodzinie zapowiedziała, że mają się do niej zwracać </a:t>
            </a:r>
            <a:r>
              <a:rPr lang="pl-PL" b="1" dirty="0"/>
              <a:t>Piotr </a:t>
            </a:r>
            <a:r>
              <a:rPr lang="pl-PL" b="1" dirty="0" err="1"/>
              <a:t>Włast</a:t>
            </a:r>
            <a:r>
              <a:rPr lang="pl-PL" b="1" dirty="0"/>
              <a:t>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Kazała </a:t>
            </a:r>
            <a:r>
              <a:rPr lang="pl-PL" dirty="0"/>
              <a:t>wyrwać sobie wszystkie zęby, by jej twarz straciła kobiecy wygląd. Zaczęła ćwiczyć mięśnie rąk i nóg, by je wydłużyć, wyszczuplić i przygotować ciało do latania -  „kobieta, mężczyzna, anioł</a:t>
            </a:r>
            <a:r>
              <a:rPr lang="pl-PL" dirty="0" smtClean="0"/>
              <a:t>”</a:t>
            </a:r>
          </a:p>
          <a:p>
            <a:pPr marL="45720" indent="0">
              <a:buNone/>
            </a:pPr>
            <a:endParaRPr lang="pl-PL" dirty="0"/>
          </a:p>
          <a:p>
            <a:r>
              <a:rPr lang="pl-PL" i="1" dirty="0" smtClean="0"/>
              <a:t>„Kim </a:t>
            </a:r>
            <a:r>
              <a:rPr lang="pl-PL" i="1" dirty="0"/>
              <a:t>była? Mężczyzną uwięzionym w kobiecym ciele, transseksualistą, buntowniczką, geniuszem literatury, któremu przedwcześnie podcięto skrzydła? A może, jak chcieli niektórzy badacze, grafomanką, która po pierwszym błysku talentu nie stworzyła nic wartościowego; osobą psychicznie chorą, „smutnym świadectwem ruiny</a:t>
            </a:r>
            <a:r>
              <a:rPr lang="pl-PL" i="1" dirty="0" smtClean="0"/>
              <a:t>”?”</a:t>
            </a:r>
          </a:p>
          <a:p>
            <a:pPr marL="45720" indent="0" algn="r">
              <a:buNone/>
            </a:pPr>
            <a:r>
              <a:rPr lang="pl-PL" sz="1300" dirty="0" smtClean="0"/>
              <a:t>„Strącona bogini. Rzecz o Marii Komornickiej” </a:t>
            </a:r>
            <a:r>
              <a:rPr lang="pl-PL" sz="1300" dirty="0" err="1" smtClean="0"/>
              <a:t>Brigitty</a:t>
            </a:r>
            <a:r>
              <a:rPr lang="pl-PL" sz="1300" dirty="0" smtClean="0"/>
              <a:t> </a:t>
            </a:r>
            <a:r>
              <a:rPr lang="pl-PL" sz="1300" dirty="0" err="1" smtClean="0"/>
              <a:t>Helbig-Mischewskiej</a:t>
            </a:r>
            <a:r>
              <a:rPr lang="pl-PL" sz="1300" dirty="0" smtClean="0"/>
              <a:t> </a:t>
            </a:r>
            <a:endParaRPr lang="pl-PL" sz="1300" i="1" dirty="0" smtClean="0"/>
          </a:p>
          <a:p>
            <a:endParaRPr lang="pl-PL" dirty="0"/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098" name="Picture 2" descr="http://www.grupaphp.com/klasyka/img/komorn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37"/>
            <a:ext cx="2095500" cy="2762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5449788"/>
            <a:ext cx="6512511" cy="1143000"/>
          </a:xfrm>
        </p:spPr>
        <p:txBody>
          <a:bodyPr/>
          <a:lstStyle/>
          <a:p>
            <a:pPr algn="l"/>
            <a:r>
              <a:rPr lang="pl-PL" dirty="0">
                <a:effectLst/>
              </a:rPr>
              <a:t>Helena Mniszkówna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6381" y="1052736"/>
            <a:ext cx="6696743" cy="4223549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ur</a:t>
            </a:r>
            <a:r>
              <a:rPr lang="pl-PL" dirty="0"/>
              <a:t>. 24 maja 1878 roku w </a:t>
            </a:r>
            <a:r>
              <a:rPr lang="pl-PL" dirty="0" err="1"/>
              <a:t>Kurczycach</a:t>
            </a:r>
            <a:r>
              <a:rPr lang="pl-PL" dirty="0"/>
              <a:t> na </a:t>
            </a:r>
            <a:r>
              <a:rPr lang="pl-PL" dirty="0" smtClean="0"/>
              <a:t>Wołyniu</a:t>
            </a:r>
          </a:p>
          <a:p>
            <a:r>
              <a:rPr lang="pl-PL" dirty="0" smtClean="0"/>
              <a:t>zm</a:t>
            </a:r>
            <a:r>
              <a:rPr lang="pl-PL" dirty="0"/>
              <a:t>. 18 marca 1943 w Sabniach na Podlasiu </a:t>
            </a:r>
            <a:endParaRPr lang="pl-PL" dirty="0" smtClean="0"/>
          </a:p>
          <a:p>
            <a:r>
              <a:rPr lang="pl-PL" dirty="0" smtClean="0"/>
              <a:t>polska </a:t>
            </a:r>
            <a:r>
              <a:rPr lang="pl-PL" dirty="0"/>
              <a:t>powieściopisarka, autorka wielu </a:t>
            </a:r>
            <a:r>
              <a:rPr lang="pl-PL" dirty="0" smtClean="0"/>
              <a:t>romansów</a:t>
            </a:r>
          </a:p>
          <a:p>
            <a:r>
              <a:rPr lang="pl-PL" dirty="0" smtClean="0"/>
              <a:t>płynnie </a:t>
            </a:r>
            <a:r>
              <a:rPr lang="pl-PL" dirty="0"/>
              <a:t>posługiwała się czterema językami </a:t>
            </a:r>
            <a:r>
              <a:rPr lang="pl-PL" dirty="0" smtClean="0"/>
              <a:t>obcymi</a:t>
            </a:r>
          </a:p>
          <a:p>
            <a:r>
              <a:rPr lang="pl-PL" dirty="0" smtClean="0"/>
              <a:t>zadebiutowała </a:t>
            </a:r>
            <a:r>
              <a:rPr lang="pl-PL" dirty="0"/>
              <a:t>powieścią zatytułowaną „Trędowata”,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która </a:t>
            </a:r>
            <a:r>
              <a:rPr lang="pl-PL" dirty="0"/>
              <a:t>przyniosła jej ogromną </a:t>
            </a:r>
            <a:r>
              <a:rPr lang="pl-PL" dirty="0" smtClean="0"/>
              <a:t>popularność</a:t>
            </a:r>
          </a:p>
          <a:p>
            <a:r>
              <a:rPr lang="pl-PL" dirty="0" smtClean="0"/>
              <a:t>innymi </a:t>
            </a:r>
            <a:r>
              <a:rPr lang="pl-PL" dirty="0"/>
              <a:t>znanymi powieściami autorstwa Heleny Mniszkówny są m.in. „Ordynat Michorowski</a:t>
            </a:r>
            <a:r>
              <a:rPr lang="pl-PL" dirty="0" smtClean="0"/>
              <a:t>”, „</a:t>
            </a:r>
            <a:r>
              <a:rPr lang="pl-PL" dirty="0"/>
              <a:t>Panicz”, „Pustelnik”, „Verte”, „Dziedzictwo”. </a:t>
            </a:r>
            <a:endParaRPr lang="pl-PL" dirty="0" smtClean="0"/>
          </a:p>
          <a:p>
            <a:endParaRPr lang="pl-PL" i="1" dirty="0" smtClean="0"/>
          </a:p>
          <a:p>
            <a:endParaRPr lang="pl-PL" i="1" dirty="0"/>
          </a:p>
          <a:p>
            <a:pPr algn="just"/>
            <a:r>
              <a:rPr lang="pl-PL" sz="2100" i="1" dirty="0" smtClean="0"/>
              <a:t>„Myślałem </a:t>
            </a:r>
            <a:r>
              <a:rPr lang="pl-PL" sz="2100" i="1" dirty="0"/>
              <a:t>niegdyś, że największym bogactwem i warunkiem </a:t>
            </a:r>
            <a:r>
              <a:rPr lang="pl-PL" sz="2100" i="1" dirty="0" smtClean="0"/>
              <a:t/>
            </a:r>
            <a:br>
              <a:rPr lang="pl-PL" sz="2100" i="1" dirty="0" smtClean="0"/>
            </a:br>
            <a:r>
              <a:rPr lang="pl-PL" sz="2100" i="1" dirty="0" smtClean="0"/>
              <a:t>do </a:t>
            </a:r>
            <a:r>
              <a:rPr lang="pl-PL" sz="2100" i="1" dirty="0"/>
              <a:t>szczęścia jest rozum, a ubóstwem – nędza umysłowa. </a:t>
            </a:r>
            <a:r>
              <a:rPr lang="pl-PL" sz="2100" i="1" dirty="0" smtClean="0"/>
              <a:t/>
            </a:r>
            <a:br>
              <a:rPr lang="pl-PL" sz="2100" i="1" dirty="0" smtClean="0"/>
            </a:br>
            <a:r>
              <a:rPr lang="pl-PL" sz="2100" i="1" dirty="0" smtClean="0"/>
              <a:t>Teraz </a:t>
            </a:r>
            <a:r>
              <a:rPr lang="pl-PL" sz="2100" i="1" dirty="0"/>
              <a:t>powiem z dopełnieniem: największym szczęściem w życiu jest miłość, młodość i rozum. To są oceany – reszta wszystko źródełka</a:t>
            </a:r>
            <a:r>
              <a:rPr lang="pl-PL" sz="2100" i="1" dirty="0" smtClean="0"/>
              <a:t>!” </a:t>
            </a:r>
            <a:br>
              <a:rPr lang="pl-PL" sz="2100" i="1" dirty="0" smtClean="0"/>
            </a:br>
            <a:r>
              <a:rPr lang="pl-PL" sz="2100" i="1" dirty="0" smtClean="0"/>
              <a:t> 					- Trędowata</a:t>
            </a:r>
            <a:endParaRPr lang="pl-PL" sz="2100" dirty="0"/>
          </a:p>
          <a:p>
            <a:endParaRPr lang="pl-PL" i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trzałka zakrzywiona w prawo 3">
            <a:hlinkClick r:id="rId2" action="ppaction://hlinksldjump"/>
          </p:cNvPr>
          <p:cNvSpPr/>
          <p:nvPr/>
        </p:nvSpPr>
        <p:spPr>
          <a:xfrm>
            <a:off x="255945" y="5733256"/>
            <a:ext cx="36576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15" y="261690"/>
            <a:ext cx="1962150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Niestandardowy 1">
      <a:dk1>
        <a:sysClr val="windowText" lastClr="000000"/>
      </a:dk1>
      <a:lt1>
        <a:srgbClr val="F3DFEF"/>
      </a:lt1>
      <a:dk2>
        <a:srgbClr val="E2AFD8"/>
      </a:dk2>
      <a:lt2>
        <a:srgbClr val="EDCFE7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A13C8D"/>
      </a:hlink>
      <a:folHlink>
        <a:srgbClr val="D490C5"/>
      </a:folHlink>
    </a:clrScheme>
    <a:fontScheme name="Niestandardowy 1">
      <a:majorFont>
        <a:latin typeface="Berlin Sans FB Demi"/>
        <a:ea typeface=""/>
        <a:cs typeface=""/>
      </a:majorFont>
      <a:minorFont>
        <a:latin typeface="Franklin Gothic Medium"/>
        <a:ea typeface=""/>
        <a:cs typeface="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475</Words>
  <Application>Microsoft Office PowerPoint</Application>
  <PresentationFormat>Pokaz na ekranie (4:3)</PresentationFormat>
  <Paragraphs>125</Paragraphs>
  <Slides>14</Slides>
  <Notes>0</Notes>
  <HiddenSlides>1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Aerodynamiczny</vt:lpstr>
      <vt:lpstr>KOBIETY  W MŁODEJ POLSCE</vt:lpstr>
      <vt:lpstr>SPIS TREŚCI</vt:lpstr>
      <vt:lpstr> </vt:lpstr>
      <vt:lpstr>Gabriela Zapolska</vt:lpstr>
      <vt:lpstr>Moralność pani Dulskiej </vt:lpstr>
      <vt:lpstr>Kazimiera Zawistowska</vt:lpstr>
      <vt:lpstr>Maria Radziewiczówna</vt:lpstr>
      <vt:lpstr>Maria Jakubina Komornicka</vt:lpstr>
      <vt:lpstr>Helena Mniszkówna </vt:lpstr>
      <vt:lpstr>Irena Solska</vt:lpstr>
      <vt:lpstr>Wanda Siemaszkowa</vt:lpstr>
      <vt:lpstr>Bronisława Ostrowska</vt:lpstr>
      <vt:lpstr>LITERATURA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pc</cp:lastModifiedBy>
  <cp:revision>38</cp:revision>
  <dcterms:created xsi:type="dcterms:W3CDTF">2013-10-05T15:43:09Z</dcterms:created>
  <dcterms:modified xsi:type="dcterms:W3CDTF">2013-10-06T17:40:23Z</dcterms:modified>
</cp:coreProperties>
</file>