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2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bardzo wysoko</c:v>
                </c:pt>
                <c:pt idx="1">
                  <c:v>wysoko</c:v>
                </c:pt>
                <c:pt idx="2">
                  <c:v>średnio</c:v>
                </c:pt>
                <c:pt idx="3">
                  <c:v>nisko</c:v>
                </c:pt>
                <c:pt idx="4">
                  <c:v>bardzo nisko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51</c:v>
                </c:pt>
                <c:pt idx="1">
                  <c:v>40</c:v>
                </c:pt>
                <c:pt idx="2">
                  <c:v>7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bardzo wysoko</c:v>
                </c:pt>
                <c:pt idx="1">
                  <c:v>wysoko</c:v>
                </c:pt>
                <c:pt idx="2">
                  <c:v>średnio</c:v>
                </c:pt>
                <c:pt idx="3">
                  <c:v>nisko</c:v>
                </c:pt>
                <c:pt idx="4">
                  <c:v>bardzo nisko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bardzo wysoko</c:v>
                </c:pt>
                <c:pt idx="1">
                  <c:v>wysoko</c:v>
                </c:pt>
                <c:pt idx="2">
                  <c:v>średnio</c:v>
                </c:pt>
                <c:pt idx="3">
                  <c:v>nisko</c:v>
                </c:pt>
                <c:pt idx="4">
                  <c:v>bardzo nisko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0</c:v>
                </c:pt>
              </c:numCache>
            </c:numRef>
          </c:val>
        </c:ser>
        <c:overlap val="100"/>
        <c:axId val="78490240"/>
        <c:axId val="78508416"/>
      </c:barChart>
      <c:catAx>
        <c:axId val="78490240"/>
        <c:scaling>
          <c:orientation val="minMax"/>
        </c:scaling>
        <c:axPos val="b"/>
        <c:tickLblPos val="nextTo"/>
        <c:crossAx val="78508416"/>
        <c:crosses val="autoZero"/>
        <c:auto val="1"/>
        <c:lblAlgn val="ctr"/>
        <c:lblOffset val="100"/>
      </c:catAx>
      <c:valAx>
        <c:axId val="78508416"/>
        <c:scaling>
          <c:orientation val="minMax"/>
        </c:scaling>
        <c:axPos val="l"/>
        <c:majorGridlines/>
        <c:numFmt formatCode="General" sourceLinked="1"/>
        <c:tickLblPos val="nextTo"/>
        <c:crossAx val="784902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bardzo wysoko </c:v>
                </c:pt>
                <c:pt idx="1">
                  <c:v>wysoko</c:v>
                </c:pt>
                <c:pt idx="2">
                  <c:v>średnio</c:v>
                </c:pt>
                <c:pt idx="3">
                  <c:v>nisko</c:v>
                </c:pt>
                <c:pt idx="4">
                  <c:v>bardzo nisko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16</c:v>
                </c:pt>
                <c:pt idx="1">
                  <c:v>51</c:v>
                </c:pt>
                <c:pt idx="2">
                  <c:v>29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overlap val="100"/>
        <c:axId val="77170944"/>
        <c:axId val="77177984"/>
      </c:barChart>
      <c:catAx>
        <c:axId val="77170944"/>
        <c:scaling>
          <c:orientation val="minMax"/>
        </c:scaling>
        <c:axPos val="b"/>
        <c:tickLblPos val="nextTo"/>
        <c:crossAx val="77177984"/>
        <c:crosses val="autoZero"/>
        <c:auto val="1"/>
        <c:lblAlgn val="ctr"/>
        <c:lblOffset val="100"/>
      </c:catAx>
      <c:valAx>
        <c:axId val="77177984"/>
        <c:scaling>
          <c:orientation val="minMax"/>
        </c:scaling>
        <c:axPos val="l"/>
        <c:majorGridlines/>
        <c:numFmt formatCode="General" sourceLinked="1"/>
        <c:tickLblPos val="nextTo"/>
        <c:crossAx val="771709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bardzo wysoko</c:v>
                </c:pt>
                <c:pt idx="1">
                  <c:v>wysoko</c:v>
                </c:pt>
                <c:pt idx="2">
                  <c:v>średnio</c:v>
                </c:pt>
                <c:pt idx="3">
                  <c:v>nisko</c:v>
                </c:pt>
                <c:pt idx="4">
                  <c:v>bardzo nisko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77</c:v>
                </c:pt>
                <c:pt idx="1">
                  <c:v>16</c:v>
                </c:pt>
                <c:pt idx="2">
                  <c:v>7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overlap val="100"/>
        <c:axId val="77182848"/>
        <c:axId val="77154176"/>
      </c:barChart>
      <c:catAx>
        <c:axId val="77182848"/>
        <c:scaling>
          <c:orientation val="minMax"/>
        </c:scaling>
        <c:axPos val="b"/>
        <c:tickLblPos val="nextTo"/>
        <c:crossAx val="77154176"/>
        <c:crosses val="autoZero"/>
        <c:auto val="1"/>
        <c:lblAlgn val="ctr"/>
        <c:lblOffset val="100"/>
      </c:catAx>
      <c:valAx>
        <c:axId val="77154176"/>
        <c:scaling>
          <c:orientation val="minMax"/>
        </c:scaling>
        <c:axPos val="l"/>
        <c:majorGridlines/>
        <c:numFmt formatCode="General" sourceLinked="1"/>
        <c:tickLblPos val="nextTo"/>
        <c:crossAx val="771828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bardzo wysoko</c:v>
                </c:pt>
                <c:pt idx="1">
                  <c:v>wysoko</c:v>
                </c:pt>
                <c:pt idx="2">
                  <c:v>średnio</c:v>
                </c:pt>
                <c:pt idx="3">
                  <c:v>nisko</c:v>
                </c:pt>
                <c:pt idx="4">
                  <c:v>bardzo nisko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61</c:v>
                </c:pt>
                <c:pt idx="1">
                  <c:v>33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overlap val="100"/>
        <c:axId val="41424000"/>
        <c:axId val="41425536"/>
      </c:barChart>
      <c:catAx>
        <c:axId val="41424000"/>
        <c:scaling>
          <c:orientation val="minMax"/>
        </c:scaling>
        <c:axPos val="b"/>
        <c:tickLblPos val="nextTo"/>
        <c:crossAx val="41425536"/>
        <c:crosses val="autoZero"/>
        <c:auto val="1"/>
        <c:lblAlgn val="ctr"/>
        <c:lblOffset val="100"/>
      </c:catAx>
      <c:valAx>
        <c:axId val="41425536"/>
        <c:scaling>
          <c:orientation val="minMax"/>
        </c:scaling>
        <c:axPos val="l"/>
        <c:majorGridlines/>
        <c:numFmt formatCode="General" sourceLinked="1"/>
        <c:tickLblPos val="nextTo"/>
        <c:crossAx val="414240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100</c:v>
                </c:pt>
                <c:pt idx="1">
                  <c:v>0</c:v>
                </c:pt>
              </c:numCache>
            </c:numRef>
          </c:val>
        </c:ser>
        <c:overlap val="100"/>
        <c:axId val="85977344"/>
        <c:axId val="86061056"/>
      </c:barChart>
      <c:catAx>
        <c:axId val="85977344"/>
        <c:scaling>
          <c:orientation val="minMax"/>
        </c:scaling>
        <c:axPos val="b"/>
        <c:tickLblPos val="nextTo"/>
        <c:crossAx val="86061056"/>
        <c:crosses val="autoZero"/>
        <c:auto val="1"/>
        <c:lblAlgn val="ctr"/>
        <c:lblOffset val="100"/>
      </c:catAx>
      <c:valAx>
        <c:axId val="86061056"/>
        <c:scaling>
          <c:orientation val="minMax"/>
        </c:scaling>
        <c:axPos val="l"/>
        <c:majorGridlines/>
        <c:numFmt formatCode="General" sourceLinked="1"/>
        <c:tickLblPos val="nextTo"/>
        <c:crossAx val="859773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stwierdzam wyraźnie znaczący wzrost wiedzy</c:v>
                </c:pt>
                <c:pt idx="1">
                  <c:v> stwierdzam nieznaczny (średni) wzrost wiedzy.</c:v>
                </c:pt>
                <c:pt idx="2">
                  <c:v>stwierdzam minimalny wzrost wiedzy.</c:v>
                </c:pt>
                <c:pt idx="3">
                  <c:v>stwierdzam brak zwiększenia wiedzy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51</c:v>
                </c:pt>
                <c:pt idx="1">
                  <c:v>40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overlap val="100"/>
        <c:axId val="86522496"/>
        <c:axId val="86528384"/>
      </c:barChart>
      <c:catAx>
        <c:axId val="86522496"/>
        <c:scaling>
          <c:orientation val="minMax"/>
        </c:scaling>
        <c:axPos val="b"/>
        <c:tickLblPos val="nextTo"/>
        <c:crossAx val="86528384"/>
        <c:crosses val="autoZero"/>
        <c:auto val="1"/>
        <c:lblAlgn val="ctr"/>
        <c:lblOffset val="100"/>
      </c:catAx>
      <c:valAx>
        <c:axId val="86528384"/>
        <c:scaling>
          <c:orientation val="minMax"/>
        </c:scaling>
        <c:axPos val="l"/>
        <c:majorGridlines/>
        <c:numFmt formatCode="General" sourceLinked="1"/>
        <c:tickLblPos val="nextTo"/>
        <c:crossAx val="865224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B8B8F-EAB7-4D98-B963-83E3B65A4CF5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81C62-E92F-420E-8331-CAA5F1EC0B1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81C62-E92F-420E-8331-CAA5F1EC0B16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6EB9-1735-471E-92C9-3D4583FF52A1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2A10-AE08-40D3-ACB3-F1B3E2DB8F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6EB9-1735-471E-92C9-3D4583FF52A1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2A10-AE08-40D3-ACB3-F1B3E2DB8F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6EB9-1735-471E-92C9-3D4583FF52A1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2A10-AE08-40D3-ACB3-F1B3E2DB8F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6EB9-1735-471E-92C9-3D4583FF52A1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2A10-AE08-40D3-ACB3-F1B3E2DB8F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6EB9-1735-471E-92C9-3D4583FF52A1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2A10-AE08-40D3-ACB3-F1B3E2DB8F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6EB9-1735-471E-92C9-3D4583FF52A1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2A10-AE08-40D3-ACB3-F1B3E2DB8F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6EB9-1735-471E-92C9-3D4583FF52A1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2A10-AE08-40D3-ACB3-F1B3E2DB8F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6EB9-1735-471E-92C9-3D4583FF52A1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2A10-AE08-40D3-ACB3-F1B3E2DB8F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6EB9-1735-471E-92C9-3D4583FF52A1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2A10-AE08-40D3-ACB3-F1B3E2DB8F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6EB9-1735-471E-92C9-3D4583FF52A1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2A10-AE08-40D3-ACB3-F1B3E2DB8F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6EB9-1735-471E-92C9-3D4583FF52A1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2A10-AE08-40D3-ACB3-F1B3E2DB8FB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D6EB9-1735-471E-92C9-3D4583FF52A1}" type="datetimeFigureOut">
              <a:rPr lang="pl-PL" smtClean="0"/>
              <a:pPr/>
              <a:t>2013-11-26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62A10-AE08-40D3-ACB3-F1B3E2DB8FB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fundacjagama.za.pl/images/pzu-logo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http://www.fundacjagama.za.pl/images/pzu-logo.png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http://www.fundacjagama.za.pl/images/pzu-logo.p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http://www.fundacjagama.za.pl/images/pzu-logo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http://www.fundacjagama.za.pl/images/pzu-logo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http://www.fundacjagama.za.pl/images/pzu-logo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http://www.fundacjagama.za.pl/images/pzu-logo.p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fundacjagama.za.pl/images/pzu-logo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1928802"/>
            <a:ext cx="7772400" cy="1470025"/>
          </a:xfrm>
        </p:spPr>
        <p:txBody>
          <a:bodyPr/>
          <a:lstStyle/>
          <a:p>
            <a:r>
              <a:rPr lang="pl-PL" dirty="0" smtClean="0"/>
              <a:t>Podsumowanie ankiet ewaluacyjnych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85720" y="3714752"/>
            <a:ext cx="8286808" cy="785818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„</a:t>
            </a:r>
            <a:r>
              <a:rPr lang="pl-PL" sz="3500" b="1" dirty="0" smtClean="0"/>
              <a:t>W klimacie fin de </a:t>
            </a:r>
            <a:r>
              <a:rPr lang="pl-PL" sz="3500" b="1" dirty="0" err="1" smtClean="0"/>
              <a:t>sie’cle</a:t>
            </a:r>
            <a:r>
              <a:rPr lang="pl-PL" sz="3500" b="1" dirty="0" smtClean="0"/>
              <a:t> w Krakowie i Dąbrowie”</a:t>
            </a:r>
          </a:p>
          <a:p>
            <a:endParaRPr lang="pl-PL" dirty="0"/>
          </a:p>
        </p:txBody>
      </p:sp>
      <p:pic>
        <p:nvPicPr>
          <p:cNvPr id="1026" name="Picture 2" descr="http://www.fundacjagama.za.pl/images/pzu-logo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61975" y="288925"/>
            <a:ext cx="16827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/>
        </p:nvSpPr>
        <p:spPr>
          <a:xfrm>
            <a:off x="2786050" y="285728"/>
            <a:ext cx="3071833" cy="1625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pl-PL" b="1" dirty="0">
                <a:solidFill>
                  <a:prstClr val="black">
                    <a:tint val="75000"/>
                  </a:prstClr>
                </a:solidFill>
              </a:rPr>
              <a:t>Zespół Szkół</a:t>
            </a:r>
            <a:endParaRPr lang="pl-PL" dirty="0">
              <a:solidFill>
                <a:prstClr val="black">
                  <a:tint val="75000"/>
                </a:prstClr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pl-PL" b="1" dirty="0">
                <a:solidFill>
                  <a:prstClr val="black">
                    <a:tint val="75000"/>
                  </a:prstClr>
                </a:solidFill>
              </a:rPr>
              <a:t>im. gen. N. Sulika</a:t>
            </a:r>
            <a:endParaRPr lang="pl-PL" dirty="0">
              <a:solidFill>
                <a:prstClr val="black">
                  <a:tint val="75000"/>
                </a:prstClr>
              </a:solidFill>
            </a:endParaRPr>
          </a:p>
          <a:p>
            <a:pPr lvl="0" algn="ctr">
              <a:spcBef>
                <a:spcPct val="20000"/>
              </a:spcBef>
            </a:pPr>
            <a:r>
              <a:rPr lang="pl-PL" b="1" dirty="0">
                <a:solidFill>
                  <a:prstClr val="black">
                    <a:tint val="75000"/>
                  </a:prstClr>
                </a:solidFill>
              </a:rPr>
              <a:t>w Dąbrowie Białostockiej</a:t>
            </a:r>
            <a:endParaRPr lang="pl-PL" dirty="0">
              <a:solidFill>
                <a:prstClr val="black">
                  <a:tint val="75000"/>
                </a:prstClr>
              </a:solidFill>
            </a:endParaRPr>
          </a:p>
          <a:p>
            <a:pPr lvl="0" algn="ctr">
              <a:spcBef>
                <a:spcPct val="20000"/>
              </a:spcBef>
            </a:pPr>
            <a:endParaRPr lang="pl-PL" sz="3200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7" name="Picture 3" descr="FG@00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285728"/>
            <a:ext cx="155257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357322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</a:pP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Zespół Szkół</a:t>
            </a:r>
            <a: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im. gen. N. Sulika</a:t>
            </a:r>
            <a: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w Dąbrowie Białostockiej</a:t>
            </a: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b="1" dirty="0" smtClean="0"/>
              <a:t> </a:t>
            </a:r>
            <a:r>
              <a:rPr lang="pl-PL" sz="2200" b="1" dirty="0"/>
              <a:t>1. Jak Pan/Pani ogólnie ocenia realizację projektu:</a:t>
            </a:r>
            <a:br>
              <a:rPr lang="pl-PL" sz="2200" b="1" dirty="0"/>
            </a:br>
            <a:endParaRPr lang="pl-PL" sz="22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2" descr="http://www.fundacjagama.za.pl/images/pzu-logo.pn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561975" y="288925"/>
            <a:ext cx="16827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G@000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57950" y="285728"/>
            <a:ext cx="155257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582726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b="1" dirty="0" smtClean="0"/>
              <a:t>2</a:t>
            </a:r>
            <a:r>
              <a:rPr lang="pl-PL" sz="2000" b="1" dirty="0"/>
              <a:t>. Jak ocenia Pani/Pan realizację zajęć warsztatowych z kultury małopolskiej? </a:t>
            </a:r>
            <a:r>
              <a:rPr lang="pl-PL" b="1" dirty="0"/>
              <a:t/>
            </a:r>
            <a:br>
              <a:rPr lang="pl-PL" b="1" dirty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http://www.fundacjagama.za.pl/images/pzu-logo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561975" y="288925"/>
            <a:ext cx="16827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2286000" y="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solidFill>
                  <a:prstClr val="black">
                    <a:tint val="75000"/>
                  </a:prstClr>
                </a:solidFill>
              </a:rPr>
              <a:t>Zespół Szkół</a:t>
            </a:r>
            <a:r>
              <a:rPr lang="pl-PL" dirty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b="1" dirty="0">
                <a:solidFill>
                  <a:prstClr val="black">
                    <a:tint val="75000"/>
                  </a:prstClr>
                </a:solidFill>
              </a:rPr>
              <a:t>im. gen. N. Sulika</a:t>
            </a:r>
            <a:r>
              <a:rPr lang="pl-PL" dirty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b="1" dirty="0">
                <a:solidFill>
                  <a:prstClr val="black">
                    <a:tint val="75000"/>
                  </a:prstClr>
                </a:solidFill>
              </a:rPr>
              <a:t>w Dąbrowie Białostockiej</a:t>
            </a:r>
            <a:endParaRPr lang="pl-PL" dirty="0"/>
          </a:p>
        </p:txBody>
      </p:sp>
      <p:pic>
        <p:nvPicPr>
          <p:cNvPr id="7" name="Picture 3" descr="FG@00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214290"/>
            <a:ext cx="155257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Zespół Szkół</a:t>
            </a:r>
            <a: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im. gen. N. Sulika</a:t>
            </a:r>
            <a: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w Dąbrowie Białostockiej</a:t>
            </a:r>
            <a:b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1800" b="1" dirty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1800" b="1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000" dirty="0"/>
              <a:t> </a:t>
            </a:r>
            <a:br>
              <a:rPr lang="pl-PL" sz="2000" dirty="0"/>
            </a:br>
            <a:r>
              <a:rPr lang="pl-PL" sz="2000" b="1" dirty="0"/>
              <a:t>3. Jak ocenia Pani/Pan atrakcyjność wycieczki do Krakowa? </a:t>
            </a:r>
            <a:br>
              <a:rPr lang="pl-PL" sz="2000" b="1" dirty="0"/>
            </a:br>
            <a:endParaRPr lang="pl-PL" sz="20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http://www.fundacjagama.za.pl/images/pzu-logo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561975" y="288925"/>
            <a:ext cx="16827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G@00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214290"/>
            <a:ext cx="155257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Zespół Szkół</a:t>
            </a:r>
            <a: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im. gen. N. Sulika</a:t>
            </a:r>
            <a: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w Dąbrowie Białostockiej</a:t>
            </a:r>
            <a:r>
              <a:rPr lang="pl-PL" sz="1800" dirty="0" smtClean="0">
                <a:solidFill>
                  <a:prstClr val="black"/>
                </a:solidFill>
              </a:rPr>
              <a:t/>
            </a:r>
            <a:br>
              <a:rPr lang="pl-PL" sz="1800" dirty="0" smtClean="0">
                <a:solidFill>
                  <a:prstClr val="black"/>
                </a:solidFill>
              </a:rPr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4. Jak ocenia Pani/Pan walory edukacyjne wycieczki do Krakowa? 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457200" y="1785938"/>
          <a:ext cx="8258175" cy="4340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http://www.fundacjagama.za.pl/images/pzu-logo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561975" y="288925"/>
            <a:ext cx="16827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G@00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214290"/>
            <a:ext cx="155257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Zespół Szkół</a:t>
            </a:r>
            <a: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im. gen. N. Sulika</a:t>
            </a:r>
            <a: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w Dąbrowie Białostockiej</a:t>
            </a:r>
            <a:r>
              <a:rPr lang="pl-PL" sz="1800" dirty="0" smtClean="0">
                <a:solidFill>
                  <a:prstClr val="black"/>
                </a:solidFill>
              </a:rPr>
              <a:t/>
            </a:r>
            <a:br>
              <a:rPr lang="pl-PL" sz="1800" dirty="0" smtClean="0">
                <a:solidFill>
                  <a:prstClr val="black"/>
                </a:solidFill>
              </a:rPr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200" b="1" dirty="0" smtClean="0"/>
              <a:t> 5. Czy Pana/Pani zdaniem projekt został zrealizowany w całości?</a:t>
            </a:r>
            <a:r>
              <a:rPr lang="pl-PL" sz="2200" dirty="0" smtClean="0"/>
              <a:t>:</a:t>
            </a:r>
            <a:r>
              <a:rPr lang="pl-PL" sz="2200" b="1" dirty="0" smtClean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785938"/>
          <a:ext cx="8258175" cy="4340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http://www.fundacjagama.za.pl/images/pzu-logo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561975" y="288925"/>
            <a:ext cx="16827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G@00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214290"/>
            <a:ext cx="155257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Zespół Szkół</a:t>
            </a:r>
            <a: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im. gen. N. Sulika</a:t>
            </a:r>
            <a: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w Dąbrowie Białostockiej</a:t>
            </a:r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2200" b="1" dirty="0" smtClean="0"/>
              <a:t>6. Jak ocenia Pani/Pan rezultaty w zakresie przekazanej wiedzy (proszę o zaznaczenie "X" - kilka możliwości):</a:t>
            </a:r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785938"/>
          <a:ext cx="8258175" cy="4340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http://www.fundacjagama.za.pl/images/pzu-logo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561975" y="288925"/>
            <a:ext cx="16827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G@00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214290"/>
            <a:ext cx="155257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Zespół Szkół</a:t>
            </a:r>
            <a: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im. gen. N. Sulika</a:t>
            </a:r>
            <a: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1800" dirty="0" smtClean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1800" b="1" dirty="0" smtClean="0">
                <a:solidFill>
                  <a:prstClr val="black">
                    <a:tint val="75000"/>
                  </a:prstClr>
                </a:solidFill>
              </a:rPr>
              <a:t>w Dąbrowie Białostockiej</a:t>
            </a:r>
            <a:r>
              <a:rPr lang="pl-PL" sz="1800" dirty="0" smtClean="0">
                <a:solidFill>
                  <a:prstClr val="black"/>
                </a:solidFill>
              </a:rPr>
              <a:t/>
            </a:r>
            <a:br>
              <a:rPr lang="pl-PL" sz="1800" dirty="0" smtClean="0">
                <a:solidFill>
                  <a:prstClr val="black"/>
                </a:solidFill>
              </a:rPr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85926"/>
            <a:ext cx="8258204" cy="4340237"/>
          </a:xfrm>
        </p:spPr>
        <p:txBody>
          <a:bodyPr/>
          <a:lstStyle/>
          <a:p>
            <a:r>
              <a:rPr lang="pl-PL" b="1" u="sng" dirty="0" smtClean="0"/>
              <a:t>Wnioski: </a:t>
            </a:r>
          </a:p>
          <a:p>
            <a:pPr algn="just">
              <a:buNone/>
            </a:pPr>
            <a:r>
              <a:rPr lang="pl-PL" b="1" dirty="0" smtClean="0"/>
              <a:t>	projekt w pełni zrealizował swoje zadanie  </a:t>
            </a:r>
          </a:p>
          <a:p>
            <a:pPr algn="just">
              <a:buNone/>
            </a:pPr>
            <a:r>
              <a:rPr lang="pl-PL" b="1" dirty="0" smtClean="0"/>
              <a:t>    i spełnił zakładane cele przy wysokim zadowoleniu uczestników a także satysfakcji organizatorów.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4" name="Picture 2" descr="http://www.fundacjagama.za.pl/images/pzu-logo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61975" y="288925"/>
            <a:ext cx="16827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G@00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214290"/>
            <a:ext cx="1552575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35</Words>
  <Application>Microsoft Office PowerPoint</Application>
  <PresentationFormat>Pokaz na ekranie (4:3)</PresentationFormat>
  <Paragraphs>17</Paragraphs>
  <Slides>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Podsumowanie ankiet ewaluacyjnych</vt:lpstr>
      <vt:lpstr>Zespół Szkół im. gen. N. Sulika w Dąbrowie Białostockiej   1. Jak Pan/Pani ogólnie ocenia realizację projektu: </vt:lpstr>
      <vt:lpstr>      2. Jak ocenia Pani/Pan realizację zajęć warsztatowych z kultury małopolskiej?  </vt:lpstr>
      <vt:lpstr>Zespół Szkół im. gen. N. Sulika w Dąbrowie Białostockiej    3. Jak ocenia Pani/Pan atrakcyjność wycieczki do Krakowa?  </vt:lpstr>
      <vt:lpstr>    Zespół Szkół im. gen. N. Sulika w Dąbrowie Białostockiej  4. Jak ocenia Pani/Pan walory edukacyjne wycieczki do Krakowa?  </vt:lpstr>
      <vt:lpstr>    Zespół Szkół im. gen. N. Sulika w Dąbrowie Białostockiej   5. Czy Pana/Pani zdaniem projekt został zrealizowany w całości?:  </vt:lpstr>
      <vt:lpstr>    Zespół Szkół im. gen. N. Sulika w Dąbrowie Białostockiej  6. Jak ocenia Pani/Pan rezultaty w zakresie przekazanej wiedzy (proszę o zaznaczenie "X" - kilka możliwości):  </vt:lpstr>
      <vt:lpstr>    Zespół Szkół im. gen. N. Sulika w Dąbrowie Białostockiej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Podsumowanie ankiet ewaluacyjnych</dc:title>
  <dc:creator>abc</dc:creator>
  <cp:lastModifiedBy>abc</cp:lastModifiedBy>
  <cp:revision>10</cp:revision>
  <dcterms:created xsi:type="dcterms:W3CDTF">2013-11-25T15:24:43Z</dcterms:created>
  <dcterms:modified xsi:type="dcterms:W3CDTF">2013-11-26T16:07:08Z</dcterms:modified>
</cp:coreProperties>
</file>